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29"/>
  </p:notesMasterIdLst>
  <p:sldIdLst>
    <p:sldId id="259" r:id="rId3"/>
    <p:sldId id="269" r:id="rId4"/>
    <p:sldId id="444" r:id="rId5"/>
    <p:sldId id="497" r:id="rId6"/>
    <p:sldId id="298" r:id="rId7"/>
    <p:sldId id="470" r:id="rId8"/>
    <p:sldId id="486" r:id="rId9"/>
    <p:sldId id="483" r:id="rId10"/>
    <p:sldId id="501" r:id="rId11"/>
    <p:sldId id="488" r:id="rId12"/>
    <p:sldId id="454" r:id="rId13"/>
    <p:sldId id="498" r:id="rId14"/>
    <p:sldId id="496" r:id="rId15"/>
    <p:sldId id="455" r:id="rId16"/>
    <p:sldId id="489" r:id="rId17"/>
    <p:sldId id="493" r:id="rId18"/>
    <p:sldId id="461" r:id="rId19"/>
    <p:sldId id="503" r:id="rId20"/>
    <p:sldId id="506" r:id="rId21"/>
    <p:sldId id="487" r:id="rId22"/>
    <p:sldId id="508" r:id="rId23"/>
    <p:sldId id="505" r:id="rId24"/>
    <p:sldId id="456" r:id="rId25"/>
    <p:sldId id="458" r:id="rId26"/>
    <p:sldId id="491" r:id="rId27"/>
    <p:sldId id="292" r:id="rId28"/>
  </p:sldIdLst>
  <p:sldSz cx="12192000" cy="6858000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6246" autoAdjust="0"/>
    <p:restoredTop sz="94660"/>
  </p:normalViewPr>
  <p:slideViewPr>
    <p:cSldViewPr snapToGrid="0">
      <p:cViewPr varScale="1">
        <p:scale>
          <a:sx n="60" d="100"/>
          <a:sy n="60" d="100"/>
        </p:scale>
        <p:origin x="108" y="1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70D952CD-FBFE-4C3F-ACC9-46C7799365A9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C5AC22A9-E5CA-4D0C-8685-B2F70B8397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5009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65213" y="1123950"/>
            <a:ext cx="5407025" cy="3041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sz="1200" dirty="0">
              <a:solidFill>
                <a:srgbClr val="5A7E96"/>
              </a:solidFill>
              <a:latin typeface="Gill Sans MT" panose="020B0502020104020203" pitchFamily="34" charset="0"/>
              <a:cs typeface="GillSans Ligh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45F72-C958-4D65-B548-17B2389F758E}" type="slidenum">
              <a:rPr lang="en-GB" smtClean="0">
                <a:solidFill>
                  <a:prstClr val="black"/>
                </a:solidFill>
              </a:rPr>
              <a:pPr/>
              <a:t>14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767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A9CBA-CE94-4A77-8F27-D49D9CC02B00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70951-00FF-4AF7-8BA8-FE80ACE626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9636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A9CBA-CE94-4A77-8F27-D49D9CC02B00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70951-00FF-4AF7-8BA8-FE80ACE626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9068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A9CBA-CE94-4A77-8F27-D49D9CC02B00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70951-00FF-4AF7-8BA8-FE80ACE626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32633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tle page logo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74000" y="5791200"/>
            <a:ext cx="35560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214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eader lin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62000"/>
            <a:ext cx="12192000" cy="39624"/>
          </a:xfrm>
          <a:prstGeom prst="rect">
            <a:avLst/>
          </a:prstGeom>
        </p:spPr>
      </p:pic>
      <p:pic>
        <p:nvPicPr>
          <p:cNvPr id="4" name="Picture 3" descr="header log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40800" y="228600"/>
            <a:ext cx="2605024" cy="33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2922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tle page logo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74000" y="5791200"/>
            <a:ext cx="35560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7940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eader line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62000"/>
            <a:ext cx="12192000" cy="39624"/>
          </a:xfrm>
          <a:prstGeom prst="rect">
            <a:avLst/>
          </a:prstGeom>
        </p:spPr>
      </p:pic>
      <p:pic>
        <p:nvPicPr>
          <p:cNvPr id="4" name="Picture 3" descr="header log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40800" y="228600"/>
            <a:ext cx="2605024" cy="33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31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A9CBA-CE94-4A77-8F27-D49D9CC02B00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70951-00FF-4AF7-8BA8-FE80ACE626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6430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A9CBA-CE94-4A77-8F27-D49D9CC02B00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70951-00FF-4AF7-8BA8-FE80ACE626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4471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A9CBA-CE94-4A77-8F27-D49D9CC02B00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70951-00FF-4AF7-8BA8-FE80ACE626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356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A9CBA-CE94-4A77-8F27-D49D9CC02B00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70951-00FF-4AF7-8BA8-FE80ACE626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697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A9CBA-CE94-4A77-8F27-D49D9CC02B00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70951-00FF-4AF7-8BA8-FE80ACE626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5881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A9CBA-CE94-4A77-8F27-D49D9CC02B00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70951-00FF-4AF7-8BA8-FE80ACE626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911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A9CBA-CE94-4A77-8F27-D49D9CC02B00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70951-00FF-4AF7-8BA8-FE80ACE626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9311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A9CBA-CE94-4A77-8F27-D49D9CC02B00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070951-00FF-4AF7-8BA8-FE80ACE626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3158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5A9CBA-CE94-4A77-8F27-D49D9CC02B00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070951-00FF-4AF7-8BA8-FE80ACE626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5144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ooter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766560"/>
            <a:ext cx="12192000" cy="91440"/>
          </a:xfrm>
          <a:prstGeom prst="rect">
            <a:avLst/>
          </a:prstGeom>
        </p:spPr>
      </p:pic>
      <p:pic>
        <p:nvPicPr>
          <p:cNvPr id="8" name="Picture 7" descr="All rights reserved.jp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1600" y="4114800"/>
            <a:ext cx="203200" cy="254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417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3.jpeg"/><Relationship Id="rId7" Type="http://schemas.openxmlformats.org/officeDocument/2006/relationships/image" Target="../media/image46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28.png"/><Relationship Id="rId9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nstructionproducts.org.uk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uk/government/news/government-sets-out-plans-for-clean-energy-system-and-green-jobs-boom-to-build-back-greener" TargetMode="External"/><Relationship Id="rId2" Type="http://schemas.openxmlformats.org/officeDocument/2006/relationships/hyperlink" Target="https://www.gov.uk/government/publications/the-ten-point-plan-for-a-green-industrial-revolution/title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JP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nstructionproducts.org.uk/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5.xml"/><Relationship Id="rId4" Type="http://schemas.openxmlformats.org/officeDocument/2006/relationships/hyperlink" Target="mailto:jeff.may@constructionproducts.org.uk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png"/><Relationship Id="rId11" Type="http://schemas.openxmlformats.org/officeDocument/2006/relationships/image" Target="../media/image18.jpe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png"/><Relationship Id="rId11" Type="http://schemas.openxmlformats.org/officeDocument/2006/relationships/image" Target="../media/image9.jpe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00670" y="20582"/>
            <a:ext cx="833408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79388">
              <a:tabLst>
                <a:tab pos="92075" algn="l"/>
              </a:tabLst>
            </a:pPr>
            <a:endParaRPr lang="en-GB" b="1" dirty="0">
              <a:solidFill>
                <a:srgbClr val="002060"/>
              </a:solidFill>
              <a:latin typeface="Gill Sans MT" panose="020B0502020104020203" pitchFamily="34" charset="0"/>
              <a:cs typeface="Arial" panose="020B0604020202020204" pitchFamily="34" charset="0"/>
            </a:endParaRPr>
          </a:p>
          <a:p>
            <a:pPr algn="r" defTabSz="179388">
              <a:tabLst>
                <a:tab pos="92075" algn="l"/>
              </a:tabLst>
            </a:pPr>
            <a:endParaRPr lang="en-GB" sz="2000" b="1" dirty="0">
              <a:solidFill>
                <a:srgbClr val="002060"/>
              </a:solidFill>
              <a:latin typeface="Gill Sans MT" panose="020B0502020104020203" pitchFamily="34" charset="0"/>
              <a:cs typeface="Arial" panose="020B0604020202020204" pitchFamily="34" charset="0"/>
            </a:endParaRPr>
          </a:p>
          <a:p>
            <a:pPr algn="r" defTabSz="179388">
              <a:tabLst>
                <a:tab pos="92075" algn="l"/>
              </a:tabLst>
            </a:pPr>
            <a:r>
              <a:rPr lang="en-GB" sz="2000" b="1" dirty="0">
                <a:solidFill>
                  <a:srgbClr val="00206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Sustainability as a Business Issue in product manufacturing </a:t>
            </a:r>
          </a:p>
          <a:p>
            <a:pPr algn="r" defTabSz="179388">
              <a:tabLst>
                <a:tab pos="92075" algn="l"/>
              </a:tabLst>
            </a:pPr>
            <a:endParaRPr lang="en-GB" sz="2000" b="1" dirty="0">
              <a:solidFill>
                <a:srgbClr val="002060"/>
              </a:solidFill>
              <a:latin typeface="Gill Sans MT" panose="020B0502020104020203" pitchFamily="34" charset="0"/>
              <a:cs typeface="Arial" panose="020B0604020202020204" pitchFamily="34" charset="0"/>
            </a:endParaRPr>
          </a:p>
          <a:p>
            <a:pPr algn="r" defTabSz="179388">
              <a:tabLst>
                <a:tab pos="92075" algn="l"/>
              </a:tabLst>
            </a:pPr>
            <a:r>
              <a:rPr lang="en-GB" sz="2000" b="1" dirty="0">
                <a:solidFill>
                  <a:srgbClr val="00206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Webinar, 22 November 2023</a:t>
            </a:r>
            <a:endParaRPr lang="en-US" sz="1600" dirty="0">
              <a:solidFill>
                <a:srgbClr val="3C3C3B"/>
              </a:solidFill>
              <a:latin typeface="Gill Sans MT" panose="020B0502020104020203" pitchFamily="34" charset="0"/>
              <a:cs typeface="GillSans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67710" y="4403719"/>
            <a:ext cx="42767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b="1" dirty="0">
                <a:solidFill>
                  <a:srgbClr val="72A086"/>
                </a:solidFill>
                <a:latin typeface="GillSans Light"/>
                <a:cs typeface="GillSans Light"/>
              </a:rPr>
              <a:t>Jane Thornback </a:t>
            </a:r>
          </a:p>
          <a:p>
            <a:pPr algn="r"/>
            <a:r>
              <a:rPr lang="en-GB" sz="2400" b="1" dirty="0">
                <a:solidFill>
                  <a:srgbClr val="72A086"/>
                </a:solidFill>
                <a:latin typeface="GillSans Light"/>
                <a:cs typeface="GillSans Light"/>
              </a:rPr>
              <a:t>Sustainability Policy Advisor</a:t>
            </a:r>
          </a:p>
          <a:p>
            <a:pPr algn="r"/>
            <a:b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</a:br>
            <a:endParaRPr lang="en-GB" sz="1600" dirty="0">
              <a:solidFill>
                <a:srgbClr val="72A086"/>
              </a:solidFill>
              <a:latin typeface="GillSans Light"/>
              <a:cs typeface="GillSans Light"/>
            </a:endParaRPr>
          </a:p>
          <a:p>
            <a:pPr algn="r"/>
            <a:endParaRPr lang="en-GB" sz="1600" dirty="0">
              <a:solidFill>
                <a:srgbClr val="72A086"/>
              </a:solidFill>
              <a:latin typeface="GillSans Light"/>
              <a:cs typeface="GillSans Light"/>
            </a:endParaRPr>
          </a:p>
        </p:txBody>
      </p:sp>
      <p:pic>
        <p:nvPicPr>
          <p:cNvPr id="11" name="Picture 10" descr="photo-header-071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50" y="2462398"/>
            <a:ext cx="9144000" cy="168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4304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58893" y="340077"/>
            <a:ext cx="4919338" cy="96342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The Clamour grows louder  from all parts of society  </a:t>
            </a:r>
          </a:p>
        </p:txBody>
      </p:sp>
      <p:pic>
        <p:nvPicPr>
          <p:cNvPr id="2050" name="Picture 2" descr="Insulate Britain protesters on the roa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8124" y="1897734"/>
            <a:ext cx="3479503" cy="195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 descr="Experts fear Germany&amp;#39;s deadly floods are glimpse into climate future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4494" y="3473061"/>
            <a:ext cx="2823012" cy="16859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6938" y="4236849"/>
            <a:ext cx="4196250" cy="2235959"/>
          </a:xfrm>
          <a:prstGeom prst="rect">
            <a:avLst/>
          </a:prstGeom>
        </p:spPr>
      </p:pic>
      <p:pic>
        <p:nvPicPr>
          <p:cNvPr id="3076" name="Picture 4" descr="Climate Change Risk Assessment for the Insurance Industry | Webinar |  Geneva Associa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62" y="4236849"/>
            <a:ext cx="4254598" cy="238257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School pupils call for radical climate action in UK-wide strike |  Environmental activism | The Guardi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92" y="1775386"/>
            <a:ext cx="3681068" cy="2208641"/>
          </a:xfrm>
          <a:prstGeom prst="rect">
            <a:avLst/>
          </a:prstGeom>
          <a:noFill/>
          <a:ln>
            <a:solidFill>
              <a:srgbClr val="FFFF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97F9D3D-7DC6-F324-C4B0-C86AE414C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963" y="1034152"/>
            <a:ext cx="2287950" cy="228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66681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7635" y="1216050"/>
            <a:ext cx="11944365" cy="6013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2438" lvl="6" indent="-452438" defTabSz="4572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Many interpretations of sustainability</a:t>
            </a:r>
          </a:p>
          <a:p>
            <a:pPr marL="452438" lvl="6" indent="-452438" defTabSz="4572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Lots of talk but is there much communication? </a:t>
            </a:r>
          </a:p>
          <a:p>
            <a:pPr marL="909638" lvl="7" indent="-452438" defTabSz="4572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Damage to Arcadia - obliteration of ancient woodlands, tropical forests, badgers and orang </a:t>
            </a:r>
            <a:r>
              <a:rPr lang="en-GB" b="1" dirty="0" err="1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utans</a:t>
            </a:r>
            <a:endParaRPr lang="en-GB" b="1" dirty="0">
              <a:solidFill>
                <a:schemeClr val="tx2">
                  <a:lumMod val="75000"/>
                </a:schemeClr>
              </a:solidFill>
              <a:latin typeface="Gill Sans MT" panose="020B0502020104020203" pitchFamily="34" charset="0"/>
              <a:cs typeface="Arial" panose="020B0604020202020204" pitchFamily="34" charset="0"/>
            </a:endParaRPr>
          </a:p>
          <a:p>
            <a:pPr marL="909638" lvl="7" indent="-452438" defTabSz="4572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Compliance:  - environmental regulations  re Pollution of air, water and soil</a:t>
            </a:r>
          </a:p>
          <a:p>
            <a:pPr marL="909638" lvl="7" indent="-452438" defTabSz="4572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Environmental management systems – e.g. ISO 14001 in 1996</a:t>
            </a:r>
          </a:p>
          <a:p>
            <a:pPr marL="909638" lvl="7" indent="-452438" defTabSz="4572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Market demands - Tendering and Procurement demands for low carbon solutions  </a:t>
            </a:r>
          </a:p>
          <a:p>
            <a:pPr marL="909638" lvl="7" indent="-452438" defTabSz="4572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Investor concerns – introduction of IFRS standards </a:t>
            </a:r>
          </a:p>
          <a:p>
            <a:pPr marL="909638" lvl="7" indent="-452438" defTabSz="4572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Business strategy – costs and benefits;  risks and opportunities.  </a:t>
            </a:r>
          </a:p>
          <a:p>
            <a:pPr marL="909638" lvl="7" indent="-452438" defTabSz="4572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GB" dirty="0">
              <a:solidFill>
                <a:schemeClr val="tx2">
                  <a:lumMod val="75000"/>
                </a:schemeClr>
              </a:solidFill>
              <a:latin typeface="Gill Sans MT" panose="020B0502020104020203" pitchFamily="34" charset="0"/>
              <a:cs typeface="Arial" panose="020B0604020202020204" pitchFamily="34" charset="0"/>
            </a:endParaRPr>
          </a:p>
          <a:p>
            <a:pPr marL="457200" lvl="7" algn="ctr" defTabSz="457200">
              <a:lnSpc>
                <a:spcPct val="150000"/>
              </a:lnSpc>
              <a:spcAft>
                <a:spcPts val="600"/>
              </a:spcAft>
            </a:pPr>
            <a:r>
              <a:rPr lang="en-GB" sz="2400" b="1" dirty="0">
                <a:solidFill>
                  <a:srgbClr val="FF000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</a:t>
            </a:r>
            <a:r>
              <a:rPr lang="en-GB" sz="2400" b="1" dirty="0">
                <a:solidFill>
                  <a:srgbClr val="FF0000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hich group do you think you belong to ?</a:t>
            </a:r>
          </a:p>
          <a:p>
            <a:pPr marL="457200" lvl="7" defTabSz="457200">
              <a:lnSpc>
                <a:spcPct val="150000"/>
              </a:lnSpc>
              <a:spcAft>
                <a:spcPts val="600"/>
              </a:spcAft>
            </a:pPr>
            <a:endParaRPr lang="en-GB" dirty="0">
              <a:solidFill>
                <a:schemeClr val="tx2">
                  <a:lumMod val="75000"/>
                </a:schemeClr>
              </a:solidFill>
              <a:latin typeface="Gill Sans MT" panose="020B0502020104020203" pitchFamily="34" charset="0"/>
              <a:cs typeface="Arial" panose="020B0604020202020204" pitchFamily="34" charset="0"/>
            </a:endParaRPr>
          </a:p>
          <a:p>
            <a:pPr marL="914400" lvl="8" defTabSz="457200">
              <a:lnSpc>
                <a:spcPct val="150000"/>
              </a:lnSpc>
              <a:spcAft>
                <a:spcPts val="600"/>
              </a:spcAft>
            </a:pP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 </a:t>
            </a:r>
            <a:endParaRPr lang="en-GB" sz="1600" dirty="0">
              <a:solidFill>
                <a:schemeClr val="tx2">
                  <a:lumMod val="75000"/>
                </a:schemeClr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7279" y="303712"/>
            <a:ext cx="103626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GB" sz="2400" b="1" dirty="0">
                <a:solidFill>
                  <a:srgbClr val="5A7E96"/>
                </a:solidFill>
                <a:latin typeface="Gill Sans MT" panose="020B0502020104020203" pitchFamily="34" charset="0"/>
                <a:cs typeface="GillSans Light"/>
              </a:rPr>
              <a:t>Sustainability – Many interpretations  </a:t>
            </a:r>
            <a:endParaRPr lang="en-GB" sz="2400" dirty="0">
              <a:solidFill>
                <a:srgbClr val="FF0000"/>
              </a:solidFill>
              <a:latin typeface="Gill Sans MT" panose="020B0502020104020203" pitchFamily="34" charset="0"/>
              <a:cs typeface="Gill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8095315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5679" y="1058888"/>
            <a:ext cx="11944365" cy="9509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7" defTabSz="457200">
              <a:lnSpc>
                <a:spcPct val="150000"/>
              </a:lnSpc>
              <a:spcAft>
                <a:spcPts val="600"/>
              </a:spcAft>
            </a:pPr>
            <a:endParaRPr lang="en-GB" dirty="0">
              <a:solidFill>
                <a:schemeClr val="tx2">
                  <a:lumMod val="75000"/>
                </a:schemeClr>
              </a:solidFill>
              <a:latin typeface="Gill Sans MT" panose="020B0502020104020203" pitchFamily="34" charset="0"/>
              <a:cs typeface="Arial" panose="020B0604020202020204" pitchFamily="34" charset="0"/>
            </a:endParaRPr>
          </a:p>
          <a:p>
            <a:pPr marL="914400" lvl="8" defTabSz="457200">
              <a:lnSpc>
                <a:spcPct val="150000"/>
              </a:lnSpc>
              <a:spcAft>
                <a:spcPts val="600"/>
              </a:spcAft>
            </a:pP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 </a:t>
            </a:r>
            <a:endParaRPr lang="en-GB" sz="1600" dirty="0">
              <a:solidFill>
                <a:schemeClr val="tx2">
                  <a:lumMod val="75000"/>
                </a:schemeClr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7860" y="254620"/>
            <a:ext cx="103626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GB" sz="2800" b="1" dirty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cs typeface="GillSans Light"/>
              </a:rPr>
              <a:t>Sustainability is not a new concept </a:t>
            </a:r>
          </a:p>
        </p:txBody>
      </p:sp>
      <p:pic>
        <p:nvPicPr>
          <p:cNvPr id="1026" name="Picture 2" descr="Thoughts to Promote Positive Action...: Achievements of the Earth Summit">
            <a:extLst>
              <a:ext uri="{FF2B5EF4-FFF2-40B4-BE49-F238E27FC236}">
                <a16:creationId xmlns:a16="http://schemas.microsoft.com/office/drawing/2014/main" id="{C95D4DAF-B2D3-457F-9AA0-F2436B8FE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9671" y="1563194"/>
            <a:ext cx="2761049" cy="215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NEP - UN Environment Programme">
            <a:extLst>
              <a:ext uri="{FF2B5EF4-FFF2-40B4-BE49-F238E27FC236}">
                <a16:creationId xmlns:a16="http://schemas.microsoft.com/office/drawing/2014/main" id="{941A97AC-C9C2-4EA4-83F6-FA7F6D9B5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94" y="1452473"/>
            <a:ext cx="2809875" cy="162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4E8DC8-D025-469D-BCA2-695B58EC56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340" y="3903658"/>
            <a:ext cx="4035347" cy="2456181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030" name="Picture 6" descr="Intergovernmental Panel on Climate Change | Black Carbon Policy Landscape">
            <a:extLst>
              <a:ext uri="{FF2B5EF4-FFF2-40B4-BE49-F238E27FC236}">
                <a16:creationId xmlns:a16="http://schemas.microsoft.com/office/drawing/2014/main" id="{D4243424-28FF-486B-A0DD-C087C72A0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406" y="1272760"/>
            <a:ext cx="2371725" cy="1933575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81A7081-C6DC-4437-8F82-7F9861D56F22}"/>
              </a:ext>
            </a:extLst>
          </p:cNvPr>
          <p:cNvSpPr/>
          <p:nvPr/>
        </p:nvSpPr>
        <p:spPr>
          <a:xfrm>
            <a:off x="7949403" y="1011150"/>
            <a:ext cx="830268" cy="52322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1988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973821-5591-4386-AB94-AF02FBE9B1AA}"/>
              </a:ext>
            </a:extLst>
          </p:cNvPr>
          <p:cNvSpPr/>
          <p:nvPr/>
        </p:nvSpPr>
        <p:spPr>
          <a:xfrm>
            <a:off x="336202" y="1014810"/>
            <a:ext cx="830268" cy="55657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1972</a:t>
            </a:r>
          </a:p>
        </p:txBody>
      </p:sp>
      <p:pic>
        <p:nvPicPr>
          <p:cNvPr id="1032" name="Picture 8" descr="Tropical Forestry Action Plan/F2841: Amazon.co.uk: Committee on Forest  Development in the Tropics: 9789251023150: Books">
            <a:extLst>
              <a:ext uri="{FF2B5EF4-FFF2-40B4-BE49-F238E27FC236}">
                <a16:creationId xmlns:a16="http://schemas.microsoft.com/office/drawing/2014/main" id="{07005635-84AF-4C50-9F70-40626FCBB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931" y="3785161"/>
            <a:ext cx="2189117" cy="287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World conservation strategy : living resource conservation for sustainable  development - resource | IUCN">
            <a:extLst>
              <a:ext uri="{FF2B5EF4-FFF2-40B4-BE49-F238E27FC236}">
                <a16:creationId xmlns:a16="http://schemas.microsoft.com/office/drawing/2014/main" id="{05E87CE0-56EC-4CE8-995F-7BD0DC417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335" y="985478"/>
            <a:ext cx="19050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2553AA7-3F37-402E-95D5-F37FAEFAE88E}"/>
              </a:ext>
            </a:extLst>
          </p:cNvPr>
          <p:cNvSpPr/>
          <p:nvPr/>
        </p:nvSpPr>
        <p:spPr>
          <a:xfrm>
            <a:off x="5775214" y="913777"/>
            <a:ext cx="830268" cy="55657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1980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1F70FFD-F08B-4507-9E25-D10850BC6662}"/>
              </a:ext>
            </a:extLst>
          </p:cNvPr>
          <p:cNvSpPr/>
          <p:nvPr/>
        </p:nvSpPr>
        <p:spPr>
          <a:xfrm>
            <a:off x="10962616" y="1083388"/>
            <a:ext cx="830268" cy="55657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1992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92F391A-3BE7-4DA0-9B64-2D522DDEB3E7}"/>
              </a:ext>
            </a:extLst>
          </p:cNvPr>
          <p:cNvSpPr/>
          <p:nvPr/>
        </p:nvSpPr>
        <p:spPr>
          <a:xfrm>
            <a:off x="5174261" y="3767611"/>
            <a:ext cx="830268" cy="55657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1985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9EC4E1D-961F-4765-AC2A-17EB998D6CFF}"/>
              </a:ext>
            </a:extLst>
          </p:cNvPr>
          <p:cNvSpPr/>
          <p:nvPr/>
        </p:nvSpPr>
        <p:spPr>
          <a:xfrm>
            <a:off x="10382210" y="3744483"/>
            <a:ext cx="830268" cy="55657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2015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3EB274B-C675-4971-AC7D-F4A3D79AF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90" y="3572834"/>
            <a:ext cx="2210357" cy="3030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322ED6-8468-4C4C-9DFD-203187E821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328" y="3285166"/>
            <a:ext cx="926672" cy="65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1905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28434" y="1640684"/>
            <a:ext cx="11163566" cy="388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 defTabSz="457200">
              <a:spcAft>
                <a:spcPts val="1200"/>
              </a:spcAft>
            </a:pPr>
            <a:r>
              <a:rPr lang="en-GB" sz="2000" b="1" dirty="0">
                <a:solidFill>
                  <a:srgbClr val="00206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Exponential  growth in the climate and sustainability agenda </a:t>
            </a:r>
          </a:p>
          <a:p>
            <a:pPr marL="903288" lvl="5" indent="-457200" defTabSz="457200">
              <a:spcAft>
                <a:spcPts val="1200"/>
              </a:spcAft>
              <a:buFont typeface="Wingdings" panose="05000000000000000000" pitchFamily="2" charset="2"/>
              <a:buChar char="Ø"/>
              <a:tabLst>
                <a:tab pos="1160463" algn="l"/>
              </a:tabLst>
            </a:pPr>
            <a:r>
              <a:rPr lang="en-GB" sz="2000" b="1" dirty="0">
                <a:solidFill>
                  <a:srgbClr val="00206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Decarbonisation and Net Zero</a:t>
            </a:r>
          </a:p>
          <a:p>
            <a:pPr marL="903288" lvl="5" indent="-457200" defTabSz="45720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Ø"/>
              <a:tabLst>
                <a:tab pos="1160463" algn="l"/>
              </a:tabLst>
            </a:pPr>
            <a:r>
              <a:rPr lang="en-GB" sz="2000" b="1" dirty="0">
                <a:solidFill>
                  <a:srgbClr val="00206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Sustainability Measurement and Reporting </a:t>
            </a:r>
          </a:p>
          <a:p>
            <a:pPr marL="903288" lvl="5" indent="-457200" defTabSz="45720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Ø"/>
              <a:tabLst>
                <a:tab pos="1160463" algn="l"/>
              </a:tabLst>
            </a:pPr>
            <a:r>
              <a:rPr lang="en-GB" sz="2000" b="1" dirty="0">
                <a:solidFill>
                  <a:srgbClr val="00206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Resource efficiency, waste reduction and towards a circular economy; including water</a:t>
            </a:r>
          </a:p>
          <a:p>
            <a:pPr marL="903288" lvl="5" indent="-457200" defTabSz="45720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Ø"/>
              <a:tabLst>
                <a:tab pos="1160463" algn="l"/>
              </a:tabLst>
            </a:pPr>
            <a:r>
              <a:rPr lang="en-GB" sz="2000" b="1" dirty="0">
                <a:solidFill>
                  <a:srgbClr val="00206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Procurement Asks re Sustainability and Net Zero</a:t>
            </a:r>
          </a:p>
          <a:p>
            <a:pPr marL="903288" lvl="5" indent="-457200" defTabSz="45720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Ø"/>
              <a:tabLst>
                <a:tab pos="1160463" algn="l"/>
              </a:tabLst>
            </a:pPr>
            <a:r>
              <a:rPr lang="en-GB" sz="2000" b="1" dirty="0">
                <a:solidFill>
                  <a:srgbClr val="00206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Innovation and Research support esp. for industrial </a:t>
            </a:r>
            <a:r>
              <a:rPr lang="en-GB" sz="2000" b="1" dirty="0" err="1">
                <a:solidFill>
                  <a:srgbClr val="00206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decarbonisaton</a:t>
            </a:r>
            <a:r>
              <a:rPr lang="en-GB" sz="2000" b="1" dirty="0">
                <a:solidFill>
                  <a:srgbClr val="00206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 </a:t>
            </a:r>
          </a:p>
          <a:p>
            <a:pPr marL="903288" lvl="5" indent="-457200" defTabSz="45720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Ø"/>
              <a:tabLst>
                <a:tab pos="1160463" algn="l"/>
              </a:tabLst>
            </a:pPr>
            <a:r>
              <a:rPr lang="en-GB" sz="2000" b="1" dirty="0">
                <a:solidFill>
                  <a:srgbClr val="00B05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Biodiversity  </a:t>
            </a:r>
            <a:endParaRPr lang="en-US" dirty="0">
              <a:solidFill>
                <a:schemeClr val="accent1">
                  <a:lumMod val="75000"/>
                </a:schemeClr>
              </a:solidFill>
              <a:effectLst/>
              <a:latin typeface="Gill Sans MT" panose="020B05020201040202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 rot="10800000" flipH="1" flipV="1">
            <a:off x="1028434" y="821977"/>
            <a:ext cx="77873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GB" sz="2400" b="1" dirty="0">
                <a:solidFill>
                  <a:srgbClr val="5A7E96"/>
                </a:solidFill>
                <a:latin typeface="Gill Sans MT" panose="020B0502020104020203" pitchFamily="34" charset="0"/>
                <a:cs typeface="GillSans Light"/>
              </a:rPr>
              <a:t>Key Themes of CPA Sustainability Policy work</a:t>
            </a:r>
            <a:endParaRPr lang="en-GB" sz="2400" dirty="0">
              <a:solidFill>
                <a:srgbClr val="FF0000"/>
              </a:solidFill>
              <a:latin typeface="Gill Sans MT" panose="020B0502020104020203" pitchFamily="34" charset="0"/>
              <a:cs typeface="Gill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255449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hlinkClick r:id="rId3"/>
          </p:cNvPr>
          <p:cNvSpPr txBox="1"/>
          <p:nvPr/>
        </p:nvSpPr>
        <p:spPr>
          <a:xfrm>
            <a:off x="7231274" y="961125"/>
            <a:ext cx="2152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59496" y="3969060"/>
            <a:ext cx="270030" cy="18902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6196" y="684126"/>
            <a:ext cx="11341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  <a:cs typeface="GillSans Light"/>
              </a:rPr>
              <a:t>The Hot Topic  : 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</a:rPr>
              <a:t>Climate Change and Net Zero – everyone is talking about it </a:t>
            </a:r>
            <a:endParaRPr lang="en-GB" sz="2400" dirty="0">
              <a:solidFill>
                <a:schemeClr val="tx2">
                  <a:lumMod val="75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68405" y="1104154"/>
            <a:ext cx="11055190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>
              <a:solidFill>
                <a:schemeClr val="accent5">
                  <a:lumMod val="50000"/>
                </a:schemeClr>
              </a:solidFill>
              <a:latin typeface="Gill Sans MT" panose="020B05020201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  <a:latin typeface="Gill Sans MT" panose="020B0502020104020203" pitchFamily="34" charset="0"/>
              </a:rPr>
              <a:t>Massively, massively increased agenda on Net Zero  - its necessary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>
              <a:solidFill>
                <a:schemeClr val="accent5">
                  <a:lumMod val="50000"/>
                </a:schemeClr>
              </a:solidFill>
              <a:latin typeface="Gill Sans MT" panose="020B05020201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  <a:latin typeface="Gill Sans MT" panose="020B0502020104020203" pitchFamily="34" charset="0"/>
              </a:rPr>
              <a:t>Responding to the evident changes we are seeing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>
              <a:solidFill>
                <a:schemeClr val="accent5">
                  <a:lumMod val="50000"/>
                </a:schemeClr>
              </a:solidFill>
              <a:latin typeface="Gill Sans MT" panose="020B05020201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  <a:latin typeface="Gill Sans MT" panose="020B0502020104020203" pitchFamily="34" charset="0"/>
              </a:rPr>
              <a:t>Concern has accelerated – with the global Extinction Rebellions of 2019 and the awareness across large parts of society of the need to do something - from government down to the individual.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>
              <a:solidFill>
                <a:schemeClr val="accent5">
                  <a:lumMod val="50000"/>
                </a:schemeClr>
              </a:solidFill>
              <a:latin typeface="Gill Sans MT" panose="020B05020201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  <a:latin typeface="Gill Sans MT" panose="020B0502020104020203" pitchFamily="34" charset="0"/>
              </a:rPr>
              <a:t>COP 26 - added momentum in the UK as it was the host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>
              <a:solidFill>
                <a:schemeClr val="accent5">
                  <a:lumMod val="50000"/>
                </a:schemeClr>
              </a:solidFill>
              <a:latin typeface="Gill Sans MT" panose="020B05020201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  <a:latin typeface="Gill Sans MT" panose="020B0502020104020203" pitchFamily="34" charset="0"/>
              </a:rPr>
              <a:t>UN, European, UK governmental actions moving down to regulations, public procurement requirements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>
              <a:solidFill>
                <a:schemeClr val="accent5">
                  <a:lumMod val="50000"/>
                </a:schemeClr>
              </a:solidFill>
              <a:latin typeface="Gill Sans MT" panose="020B05020201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  <a:latin typeface="Gill Sans MT" panose="020B0502020104020203" pitchFamily="34" charset="0"/>
              </a:rPr>
              <a:t>Business engagement - these topics now reached the boardroom, the investor community, the client community, contractors, architects, procurers, surveyors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>
              <a:solidFill>
                <a:schemeClr val="accent5">
                  <a:lumMod val="50000"/>
                </a:schemeClr>
              </a:solidFill>
              <a:latin typeface="Gill Sans MT" panose="020B05020201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  <a:latin typeface="Gill Sans MT" panose="020B0502020104020203" pitchFamily="34" charset="0"/>
              </a:rPr>
              <a:t>Not just climate concerns, energy costs huge amount of money for a manufacturer in process costs, offices and transport.  Reducing energy costs is a win for businesses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>
              <a:solidFill>
                <a:schemeClr val="accent5">
                  <a:lumMod val="50000"/>
                </a:schemeClr>
              </a:solidFill>
              <a:latin typeface="Gill Sans MT" panose="020B05020201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  <a:latin typeface="Gill Sans MT" panose="020B0502020104020203" pitchFamily="34" charset="0"/>
              </a:rPr>
              <a:t>Carbon reporting and decarbonisation plans needed from industry</a:t>
            </a:r>
            <a:endParaRPr lang="en-GB" sz="14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en-GB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1919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6664" y="942278"/>
            <a:ext cx="11004187" cy="5915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3550" indent="-285750">
              <a:buFont typeface="Wingdings" panose="05000000000000000000" pitchFamily="2" charset="2"/>
              <a:buChar char="Ø"/>
            </a:pPr>
            <a:endParaRPr lang="en-GB" sz="1200" dirty="0">
              <a:solidFill>
                <a:srgbClr val="4F81BD">
                  <a:lumMod val="75000"/>
                </a:srgbClr>
              </a:solidFill>
              <a:latin typeface="Gill Sans MT" panose="020B0502020104020203" pitchFamily="34" charset="0"/>
              <a:cs typeface="Arial" panose="020B0604020202020204" pitchFamily="34" charset="0"/>
            </a:endParaRPr>
          </a:p>
          <a:p>
            <a:pPr marL="463550" indent="-285750"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4F81BD">
                    <a:lumMod val="75000"/>
                  </a:srgbClr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UK Climate Change Act </a:t>
            </a:r>
            <a:r>
              <a:rPr lang="en-GB" sz="1600" dirty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</a:rPr>
              <a:t>2008, amended 2019 to Net Zero by 2050 </a:t>
            </a:r>
            <a:endParaRPr lang="en-GB" sz="1600" dirty="0">
              <a:solidFill>
                <a:srgbClr val="4F81BD">
                  <a:lumMod val="75000"/>
                </a:srgbClr>
              </a:solidFill>
              <a:latin typeface="Gill Sans MT" panose="020B0502020104020203" pitchFamily="34" charset="0"/>
              <a:cs typeface="Arial" panose="020B0604020202020204" pitchFamily="34" charset="0"/>
            </a:endParaRPr>
          </a:p>
          <a:p>
            <a:pPr marL="463550" indent="-285750">
              <a:buFont typeface="Wingdings" panose="05000000000000000000" pitchFamily="2" charset="2"/>
              <a:buChar char="Ø"/>
            </a:pPr>
            <a:endParaRPr lang="en-GB" sz="1600" dirty="0">
              <a:solidFill>
                <a:srgbClr val="4F81BD">
                  <a:lumMod val="75000"/>
                </a:srgbClr>
              </a:solidFill>
              <a:latin typeface="Gill Sans MT" panose="020B0502020104020203" pitchFamily="34" charset="0"/>
              <a:cs typeface="Arial" panose="020B0604020202020204" pitchFamily="34" charset="0"/>
            </a:endParaRPr>
          </a:p>
          <a:p>
            <a:pPr marL="463550" indent="-285750"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4F81BD">
                    <a:lumMod val="75000"/>
                  </a:srgbClr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Committee on Climate Change - Carbon Budgets and Annual appraisal of  government performance</a:t>
            </a:r>
          </a:p>
          <a:p>
            <a:pPr marL="177800"/>
            <a:endParaRPr lang="en-GB" sz="1600" dirty="0">
              <a:solidFill>
                <a:srgbClr val="4F81BD">
                  <a:lumMod val="75000"/>
                </a:srgbClr>
              </a:solidFill>
              <a:latin typeface="Gill Sans MT" panose="020B0502020104020203" pitchFamily="34" charset="0"/>
              <a:cs typeface="Arial" panose="020B0604020202020204" pitchFamily="34" charset="0"/>
            </a:endParaRPr>
          </a:p>
          <a:p>
            <a:pPr marL="465138" lvl="4" indent="-285750">
              <a:buFont typeface="Wingdings" panose="05000000000000000000" pitchFamily="2" charset="2"/>
              <a:buChar char="Ø"/>
            </a:pPr>
            <a:r>
              <a:rPr lang="en-GB" sz="1600" u="sng" dirty="0">
                <a:solidFill>
                  <a:srgbClr val="1F497D">
                    <a:lumMod val="75000"/>
                  </a:srgbClr>
                </a:solidFill>
                <a:latin typeface="Gill Sans MT" panose="020B0502020104020203" pitchFamily="34" charset="0"/>
                <a:cs typeface="Arial" panose="020B0604020202020204" pitchFamily="34" charset="0"/>
                <a:hlinkClick r:id="rId2"/>
              </a:rPr>
              <a:t>Ten Point Plan for a Green Industrial Revolution</a:t>
            </a:r>
            <a:endParaRPr lang="en-GB" sz="1600" u="sng" dirty="0">
              <a:solidFill>
                <a:srgbClr val="1F497D">
                  <a:lumMod val="75000"/>
                </a:srgbClr>
              </a:solidFill>
              <a:latin typeface="Gill Sans MT" panose="020B0502020104020203" pitchFamily="34" charset="0"/>
              <a:cs typeface="Arial" panose="020B0604020202020204" pitchFamily="34" charset="0"/>
            </a:endParaRPr>
          </a:p>
          <a:p>
            <a:pPr marL="465138" lvl="4" indent="-285750">
              <a:buFont typeface="Wingdings" panose="05000000000000000000" pitchFamily="2" charset="2"/>
              <a:buChar char="Ø"/>
            </a:pPr>
            <a:endParaRPr lang="en-GB" sz="1600" u="sng" dirty="0">
              <a:solidFill>
                <a:srgbClr val="1F497D">
                  <a:lumMod val="75000"/>
                </a:srgbClr>
              </a:solidFill>
              <a:latin typeface="Gill Sans MT" panose="020B0502020104020203" pitchFamily="34" charset="0"/>
              <a:cs typeface="Arial" panose="020B0604020202020204" pitchFamily="34" charset="0"/>
            </a:endParaRPr>
          </a:p>
          <a:p>
            <a:pPr marL="465138" lvl="4" indent="-285750"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1F497D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Government Departments – Dept Energy Security and Net Zero (DESNZ) </a:t>
            </a:r>
          </a:p>
          <a:p>
            <a:pPr marL="179388" lvl="4"/>
            <a:r>
              <a:rPr lang="en-GB" sz="1600" dirty="0">
                <a:solidFill>
                  <a:srgbClr val="1F497D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	/ DBT / DLUHC / Defra / Dept Transport /  Treasury / </a:t>
            </a:r>
          </a:p>
          <a:p>
            <a:pPr marL="465138" lvl="4" indent="-285750">
              <a:buFont typeface="Wingdings" panose="05000000000000000000" pitchFamily="2" charset="2"/>
              <a:buChar char="Ø"/>
            </a:pPr>
            <a:endParaRPr lang="en-GB" sz="1600" dirty="0">
              <a:solidFill>
                <a:srgbClr val="1F497D"/>
              </a:solidFill>
              <a:latin typeface="Gill Sans MT" panose="020B0502020104020203" pitchFamily="34" charset="0"/>
              <a:cs typeface="Arial" panose="020B0604020202020204" pitchFamily="34" charset="0"/>
            </a:endParaRPr>
          </a:p>
          <a:p>
            <a:pPr marL="465138" lvl="4" indent="-285750"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1F497D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Numerous Sector Decarbonisation Strategies </a:t>
            </a:r>
          </a:p>
          <a:p>
            <a:pPr marL="922338" lvl="5" indent="-285750"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1F497D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Industrial Decarbonisation Strategy  </a:t>
            </a:r>
          </a:p>
          <a:p>
            <a:pPr marL="922338" lvl="5" indent="-285750"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1F497D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Heat in Buildings Strategy</a:t>
            </a:r>
          </a:p>
          <a:p>
            <a:pPr marL="922338" lvl="5" indent="-285750"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1F497D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Transport </a:t>
            </a:r>
            <a:r>
              <a:rPr lang="en-GB" sz="1600" dirty="0" err="1">
                <a:solidFill>
                  <a:srgbClr val="1F497D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Decarbonisiation</a:t>
            </a:r>
            <a:r>
              <a:rPr lang="en-GB" sz="1600" dirty="0">
                <a:solidFill>
                  <a:srgbClr val="1F497D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 Strategy</a:t>
            </a:r>
          </a:p>
          <a:p>
            <a:pPr marL="922338" lvl="5" indent="-285750"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1F497D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Energy </a:t>
            </a:r>
          </a:p>
          <a:p>
            <a:pPr marL="922338" lvl="5" indent="-285750"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1F497D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Hydrogen Strategy</a:t>
            </a:r>
          </a:p>
          <a:p>
            <a:pPr marL="179388" lvl="4"/>
            <a:endParaRPr lang="en-GB" sz="1600" u="sng" dirty="0">
              <a:solidFill>
                <a:srgbClr val="1F497D">
                  <a:lumMod val="75000"/>
                </a:srgbClr>
              </a:solidFill>
              <a:latin typeface="Gill Sans MT" panose="020B0502020104020203" pitchFamily="34" charset="0"/>
              <a:cs typeface="Arial" panose="020B0604020202020204" pitchFamily="34" charset="0"/>
            </a:endParaRPr>
          </a:p>
          <a:p>
            <a:pPr marL="465138" lvl="4" indent="-285750"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1F497D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independent Chris Skidmore Report </a:t>
            </a:r>
          </a:p>
          <a:p>
            <a:pPr marL="465138" lvl="4" indent="-285750">
              <a:buFont typeface="Wingdings" panose="05000000000000000000" pitchFamily="2" charset="2"/>
              <a:buChar char="Ø"/>
            </a:pPr>
            <a:endParaRPr lang="en-GB" sz="1600" dirty="0">
              <a:solidFill>
                <a:srgbClr val="1F497D"/>
              </a:solidFill>
              <a:latin typeface="Gill Sans MT" panose="020B0502020104020203" pitchFamily="34" charset="0"/>
              <a:cs typeface="Arial" panose="020B0604020202020204" pitchFamily="34" charset="0"/>
            </a:endParaRPr>
          </a:p>
          <a:p>
            <a:pPr marL="465138" lvl="4" indent="-285750"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1F497D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Numerous Parliamentary Committee reports </a:t>
            </a:r>
            <a:endParaRPr lang="en-GB" sz="1600" dirty="0">
              <a:solidFill>
                <a:srgbClr val="4F81BD">
                  <a:lumMod val="75000"/>
                </a:srgbClr>
              </a:solidFill>
              <a:latin typeface="Gill Sans MT" panose="020B0502020104020203" pitchFamily="34" charset="0"/>
              <a:cs typeface="Arial" panose="020B0604020202020204" pitchFamily="34" charset="0"/>
            </a:endParaRPr>
          </a:p>
          <a:p>
            <a:pPr marL="179388" lvl="4"/>
            <a:endParaRPr lang="en-GB" sz="1600" dirty="0">
              <a:solidFill>
                <a:prstClr val="black"/>
              </a:solidFill>
              <a:latin typeface="Gill Sans MT" panose="020B0502020104020203" pitchFamily="34" charset="0"/>
              <a:cs typeface="Arial" panose="020B0604020202020204" pitchFamily="34" charset="0"/>
            </a:endParaRPr>
          </a:p>
          <a:p>
            <a:pPr marL="465138" lvl="4" indent="-285750">
              <a:buFont typeface="Wingdings" panose="05000000000000000000" pitchFamily="2" charset="2"/>
              <a:buChar char="Ø"/>
            </a:pPr>
            <a:r>
              <a:rPr lang="en-GB" sz="1600" u="sng" dirty="0">
                <a:solidFill>
                  <a:prstClr val="black"/>
                </a:solidFill>
                <a:latin typeface="Gill Sans MT" panose="020B0502020104020203" pitchFamily="34" charset="0"/>
                <a:cs typeface="Arial" panose="020B0604020202020204" pitchFamily="34" charset="0"/>
                <a:hlinkClick r:id="rId3"/>
              </a:rPr>
              <a:t>The UK Emissions Trading Scheme</a:t>
            </a:r>
            <a:endParaRPr lang="en-GB" sz="1400" dirty="0">
              <a:solidFill>
                <a:srgbClr val="1F497D">
                  <a:lumMod val="75000"/>
                </a:srgbClr>
              </a:solidFill>
              <a:latin typeface="Gill Sans MT" panose="020B0502020104020203" pitchFamily="34" charset="0"/>
              <a:cs typeface="Arial" panose="020B0604020202020204" pitchFamily="34" charset="0"/>
            </a:endParaRPr>
          </a:p>
          <a:p>
            <a:pPr marL="179388" lvl="4" algn="ctr">
              <a:lnSpc>
                <a:spcPct val="200000"/>
              </a:lnSpc>
            </a:pPr>
            <a:r>
              <a:rPr lang="en-GB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impact on your businesses?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5772EA9-521D-5D45-9710-0A84EDCC10E6}"/>
              </a:ext>
            </a:extLst>
          </p:cNvPr>
          <p:cNvSpPr/>
          <p:nvPr/>
        </p:nvSpPr>
        <p:spPr>
          <a:xfrm>
            <a:off x="791149" y="84999"/>
            <a:ext cx="3589866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Gill Sans MT" panose="020B0502020104020203" pitchFamily="34" charset="0"/>
              </a:rPr>
              <a:t>UK Climate Policy Framework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E37E29-E5BB-436F-A1D1-CFE38E51F9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9938" y="2210688"/>
            <a:ext cx="2700407" cy="1910212"/>
          </a:xfrm>
          <a:prstGeom prst="rect">
            <a:avLst/>
          </a:prstGeom>
        </p:spPr>
      </p:pic>
      <p:pic>
        <p:nvPicPr>
          <p:cNvPr id="5" name="Picture 2" descr="List of Parties that signed the Paris Agreement on 22 April – United  Nations Sustainable Development">
            <a:extLst>
              <a:ext uri="{FF2B5EF4-FFF2-40B4-BE49-F238E27FC236}">
                <a16:creationId xmlns:a16="http://schemas.microsoft.com/office/drawing/2014/main" id="{E1BE2C58-3671-4A40-94F6-B4533B449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664" y="4385416"/>
            <a:ext cx="3896161" cy="1766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47616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3075" y="1137138"/>
            <a:ext cx="9264605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lvl="4"/>
            <a:r>
              <a:rPr lang="en-US" sz="2000" b="1" dirty="0">
                <a:solidFill>
                  <a:srgbClr val="5A7E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 Industrial </a:t>
            </a:r>
            <a:r>
              <a:rPr lang="en-US" sz="2000" b="1" dirty="0" err="1">
                <a:solidFill>
                  <a:srgbClr val="5A7E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Decarbonisation</a:t>
            </a:r>
            <a:r>
              <a:rPr lang="en-US" sz="2000" b="1" dirty="0">
                <a:solidFill>
                  <a:srgbClr val="5A7E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Strategy, 2021  </a:t>
            </a:r>
          </a:p>
          <a:p>
            <a:pPr marL="355600" lvl="4">
              <a:spcAft>
                <a:spcPts val="600"/>
              </a:spcAft>
            </a:pPr>
            <a:endParaRPr lang="en-US" sz="1600" dirty="0">
              <a:solidFill>
                <a:srgbClr val="5A7E96"/>
              </a:solidFill>
              <a:latin typeface="Gill Sans MT" panose="020B0502020104020203" pitchFamily="34" charset="0"/>
              <a:cs typeface="Arial" panose="020B0604020202020204" pitchFamily="34" charset="0"/>
            </a:endParaRPr>
          </a:p>
          <a:p>
            <a:pPr marL="627063" lvl="4" indent="-271463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5A7E96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Sets out how industry can </a:t>
            </a:r>
            <a:r>
              <a:rPr lang="en-US" sz="1600" dirty="0" err="1">
                <a:solidFill>
                  <a:srgbClr val="5A7E96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decarbonise</a:t>
            </a:r>
            <a:r>
              <a:rPr lang="en-US" sz="1600" dirty="0">
                <a:solidFill>
                  <a:srgbClr val="5A7E96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 in line with Net Zero while remaining competitive and without pushing emissions overseas.  Carbon Border Adjustment Mechanism / energy intensive industries </a:t>
            </a:r>
          </a:p>
          <a:p>
            <a:pPr marL="627063" lvl="4" indent="-271463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5A7E96"/>
                </a:solidFill>
                <a:latin typeface="Gill Sans MT" panose="020B0502020104020203" pitchFamily="34" charset="0"/>
              </a:rPr>
              <a:t>UK ambition for decarbonising industry in line with net zero: need to reduce by at least two-thirds by 2035 and by at least 90% by 2050, via low carbon fuels, and with carbon captured through Carbon Capture, Usage and Storage</a:t>
            </a:r>
          </a:p>
          <a:p>
            <a:pPr marL="627063" lvl="4" indent="-271463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5A7E96"/>
                </a:solidFill>
                <a:latin typeface="Gill Sans MT" panose="020B0502020104020203" pitchFamily="34" charset="0"/>
              </a:rPr>
              <a:t> Support increasing amounts of fuel switching to low carbon hydrogen during the 2020s</a:t>
            </a:r>
          </a:p>
          <a:p>
            <a:pPr marL="627063" lvl="4" indent="-271463"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GB" sz="1600" dirty="0">
              <a:solidFill>
                <a:srgbClr val="5A7E96"/>
              </a:solidFill>
              <a:latin typeface="Gill Sans MT" panose="020B0502020104020203" pitchFamily="34" charset="0"/>
            </a:endParaRPr>
          </a:p>
          <a:p>
            <a:pPr marL="627063" lvl="4" indent="-271463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5A7E96"/>
                </a:solidFill>
                <a:latin typeface="Gill Sans MT" panose="020B0502020104020203" pitchFamily="34" charset="0"/>
              </a:rPr>
              <a:t>Chapter 3 : Want to create the demand for “low carbon industrial products”</a:t>
            </a:r>
          </a:p>
          <a:p>
            <a:pPr marL="1436688" indent="-358775">
              <a:buFont typeface="Wingdings" panose="05000000000000000000" pitchFamily="2" charset="2"/>
              <a:buChar char="v"/>
            </a:pPr>
            <a:r>
              <a:rPr lang="en-GB" sz="1600" dirty="0">
                <a:solidFill>
                  <a:srgbClr val="5A7E96"/>
                </a:solidFill>
                <a:latin typeface="Gill Sans MT" panose="020B0502020104020203" pitchFamily="34" charset="0"/>
              </a:rPr>
              <a:t>develop proposals for new product standards</a:t>
            </a:r>
          </a:p>
          <a:p>
            <a:pPr marL="1436688" indent="-358775">
              <a:buFont typeface="Wingdings" panose="05000000000000000000" pitchFamily="2" charset="2"/>
              <a:buChar char="v"/>
            </a:pPr>
            <a:r>
              <a:rPr lang="en-GB" sz="1600" dirty="0">
                <a:solidFill>
                  <a:srgbClr val="5A7E96"/>
                </a:solidFill>
                <a:latin typeface="Gill Sans MT" panose="020B0502020104020203" pitchFamily="34" charset="0"/>
              </a:rPr>
              <a:t>develop proposals for product labelling</a:t>
            </a:r>
          </a:p>
          <a:p>
            <a:pPr marL="1436688" indent="-358775">
              <a:buFont typeface="Wingdings" panose="05000000000000000000" pitchFamily="2" charset="2"/>
              <a:buChar char="v"/>
            </a:pPr>
            <a:r>
              <a:rPr lang="en-GB" sz="1600" dirty="0">
                <a:solidFill>
                  <a:srgbClr val="5A7E96"/>
                </a:solidFill>
                <a:latin typeface="Gill Sans MT" panose="020B0502020104020203" pitchFamily="34" charset="0"/>
              </a:rPr>
              <a:t>use public procurement to drive change</a:t>
            </a:r>
          </a:p>
          <a:p>
            <a:pPr marL="1436688" indent="-358775">
              <a:buFont typeface="Wingdings" panose="05000000000000000000" pitchFamily="2" charset="2"/>
              <a:buChar char="v"/>
            </a:pPr>
            <a:r>
              <a:rPr lang="en-GB" sz="1600" dirty="0">
                <a:solidFill>
                  <a:srgbClr val="5A7E96"/>
                </a:solidFill>
                <a:latin typeface="Gill Sans MT" panose="020B0502020104020203" pitchFamily="34" charset="0"/>
              </a:rPr>
              <a:t>support businesses to make greener choices</a:t>
            </a:r>
            <a:endParaRPr lang="en-GB" sz="1600" dirty="0">
              <a:latin typeface="Gill Sans MT" panose="020B0502020104020203" pitchFamily="34" charset="0"/>
            </a:endParaRPr>
          </a:p>
          <a:p>
            <a:endParaRPr lang="en-GB" sz="1600" dirty="0">
              <a:latin typeface="Gill Sans MT" panose="020B0502020104020203" pitchFamily="34" charset="0"/>
            </a:endParaRPr>
          </a:p>
          <a:p>
            <a:pPr marL="631825" indent="-273050">
              <a:buFont typeface="Wingdings" panose="05000000000000000000" pitchFamily="2" charset="2"/>
              <a:buChar char="Ø"/>
            </a:pPr>
            <a:r>
              <a:rPr lang="en-GB" sz="1600" dirty="0">
                <a:latin typeface="Gill Sans MT" panose="020B0502020104020203" pitchFamily="34" charset="0"/>
              </a:rPr>
              <a:t>S</a:t>
            </a:r>
            <a:r>
              <a:rPr lang="en-GB" sz="1600" dirty="0">
                <a:solidFill>
                  <a:srgbClr val="5A7E96"/>
                </a:solidFill>
                <a:latin typeface="Gill Sans MT" panose="020B0502020104020203" pitchFamily="34" charset="0"/>
              </a:rPr>
              <a:t>upport increased resource efficiency by driving the transition towards a circular economy model and increasing reuse, repair and remanufacturing.</a:t>
            </a:r>
          </a:p>
          <a:p>
            <a:pPr marL="631825" indent="-273050">
              <a:buFont typeface="Wingdings" panose="05000000000000000000" pitchFamily="2" charset="2"/>
              <a:buChar char="Ø"/>
            </a:pPr>
            <a:endParaRPr lang="en-GB" sz="1600" dirty="0">
              <a:solidFill>
                <a:srgbClr val="5A7E96"/>
              </a:solidFill>
              <a:latin typeface="Gill Sans MT" panose="020B0502020104020203" pitchFamily="34" charset="0"/>
            </a:endParaRPr>
          </a:p>
          <a:p>
            <a:pPr marL="644525" indent="-285750"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5A7E96"/>
                </a:solidFill>
                <a:latin typeface="Gill Sans MT" panose="020B0502020104020203" pitchFamily="34" charset="0"/>
              </a:rPr>
              <a:t>Independent Skidmore Report, 2022 </a:t>
            </a:r>
          </a:p>
          <a:p>
            <a:pPr marL="631825" indent="-273050">
              <a:buFont typeface="Wingdings" panose="05000000000000000000" pitchFamily="2" charset="2"/>
              <a:buChar char="Ø"/>
            </a:pPr>
            <a:endParaRPr lang="en-GB" sz="1400" dirty="0">
              <a:solidFill>
                <a:srgbClr val="5A7E96"/>
              </a:solidFill>
              <a:latin typeface="Gill Sans MT" panose="020B05020201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7680" y="1533116"/>
            <a:ext cx="2301245" cy="325942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66142" y="117232"/>
            <a:ext cx="2534966" cy="101990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Gill Sans MT" panose="020B0502020104020203" pitchFamily="34" charset="0"/>
              </a:rPr>
              <a:t>Manufacturing </a:t>
            </a:r>
          </a:p>
        </p:txBody>
      </p:sp>
    </p:spTree>
    <p:extLst>
      <p:ext uri="{BB962C8B-B14F-4D97-AF65-F5344CB8AC3E}">
        <p14:creationId xmlns:p14="http://schemas.microsoft.com/office/powerpoint/2010/main" val="17921282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1" y="1135403"/>
            <a:ext cx="12121662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lvl="5"/>
            <a:endParaRPr lang="en-GB" sz="1400" dirty="0">
              <a:solidFill>
                <a:schemeClr val="accent5">
                  <a:lumMod val="50000"/>
                </a:schemeClr>
              </a:solidFill>
              <a:latin typeface="Gill Sans MT" panose="020B0502020104020203" pitchFamily="34" charset="0"/>
              <a:cs typeface="Arial" panose="020B0604020202020204" pitchFamily="34" charset="0"/>
            </a:endParaRPr>
          </a:p>
          <a:p>
            <a:pPr marL="714375" lvl="6" indent="-355600"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chemeClr val="accent5">
                    <a:lumMod val="50000"/>
                  </a:schemeClr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Part L revision / Future Homes and Buildings Standard  - consultation expected  / Future Homes Hub – industry consortium</a:t>
            </a:r>
          </a:p>
          <a:p>
            <a:pPr marL="714375" lvl="6" indent="-355600"/>
            <a:endParaRPr lang="en-GB" sz="1600" dirty="0">
              <a:solidFill>
                <a:schemeClr val="accent5">
                  <a:lumMod val="50000"/>
                </a:schemeClr>
              </a:solidFill>
              <a:latin typeface="Gill Sans MT" panose="020B0502020104020203" pitchFamily="34" charset="0"/>
              <a:cs typeface="Arial" panose="020B0604020202020204" pitchFamily="34" charset="0"/>
            </a:endParaRPr>
          </a:p>
          <a:p>
            <a:pPr marL="714375" lvl="6" indent="-355600"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chemeClr val="accent5">
                    <a:lumMod val="50000"/>
                  </a:schemeClr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Push for Whole Life Carbon Assessment of new Buildings and Infrastructure; which for manufacturers means providing EPD information </a:t>
            </a:r>
          </a:p>
          <a:p>
            <a:pPr marL="714375" lvl="6" indent="-355600">
              <a:buFont typeface="Wingdings" panose="05000000000000000000" pitchFamily="2" charset="2"/>
              <a:buChar char="Ø"/>
            </a:pPr>
            <a:endParaRPr lang="en-GB" sz="1600" dirty="0">
              <a:solidFill>
                <a:schemeClr val="accent5">
                  <a:lumMod val="50000"/>
                </a:schemeClr>
              </a:solidFill>
              <a:latin typeface="Gill Sans MT" panose="020B0502020104020203" pitchFamily="34" charset="0"/>
              <a:cs typeface="Arial" panose="020B0604020202020204" pitchFamily="34" charset="0"/>
            </a:endParaRPr>
          </a:p>
          <a:p>
            <a:pPr marL="714375" lvl="6" indent="-355600"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chemeClr val="accent5">
                    <a:lumMod val="50000"/>
                  </a:schemeClr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Heat in Buildings Strategy – still unclear how deliver 600,000 Heat Pump ambition; </a:t>
            </a:r>
            <a:r>
              <a:rPr lang="en-GB" sz="1600" dirty="0" err="1">
                <a:solidFill>
                  <a:schemeClr val="accent5">
                    <a:lumMod val="50000"/>
                  </a:schemeClr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questionmark</a:t>
            </a:r>
            <a:r>
              <a:rPr lang="en-GB" sz="1600" dirty="0">
                <a:solidFill>
                  <a:schemeClr val="accent5">
                    <a:lumMod val="50000"/>
                  </a:schemeClr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 over hydrogen for homes. heat networks</a:t>
            </a:r>
          </a:p>
          <a:p>
            <a:pPr marL="714375" lvl="6" indent="-355600"/>
            <a:endParaRPr lang="en-GB" sz="1600" dirty="0">
              <a:solidFill>
                <a:schemeClr val="accent5">
                  <a:lumMod val="50000"/>
                </a:schemeClr>
              </a:solidFill>
              <a:latin typeface="Gill Sans MT" panose="020B0502020104020203" pitchFamily="34" charset="0"/>
              <a:cs typeface="Arial" panose="020B0604020202020204" pitchFamily="34" charset="0"/>
            </a:endParaRPr>
          </a:p>
          <a:p>
            <a:pPr marL="714375" lvl="6" indent="-355600"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chemeClr val="accent5">
                    <a:lumMod val="50000"/>
                  </a:schemeClr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Retrofit Programme unresolved how to incentivise / finance private able to pay householder.  Non govt National Retrofit Hub set up </a:t>
            </a:r>
          </a:p>
          <a:p>
            <a:pPr marL="714375" lvl="6" indent="-355600">
              <a:buFont typeface="Wingdings" panose="05000000000000000000" pitchFamily="2" charset="2"/>
              <a:buChar char="Ø"/>
            </a:pPr>
            <a:endParaRPr lang="en-GB" sz="1600" dirty="0">
              <a:solidFill>
                <a:schemeClr val="accent5">
                  <a:lumMod val="50000"/>
                </a:schemeClr>
              </a:solidFill>
              <a:latin typeface="Gill Sans MT" panose="020B0502020104020203" pitchFamily="34" charset="0"/>
              <a:cs typeface="Arial" panose="020B0604020202020204" pitchFamily="34" charset="0"/>
            </a:endParaRPr>
          </a:p>
          <a:p>
            <a:pPr marL="714375" lvl="6" indent="-355600"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chemeClr val="accent5">
                    <a:lumMod val="50000"/>
                  </a:schemeClr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Numerous govt incentives that speed in and out on energy efficiency – Great British Insulation Scheme </a:t>
            </a:r>
          </a:p>
          <a:p>
            <a:pPr marL="714375" lvl="6" indent="-355600"/>
            <a:endParaRPr lang="en-GB" sz="1600" dirty="0">
              <a:solidFill>
                <a:schemeClr val="accent5">
                  <a:lumMod val="50000"/>
                </a:schemeClr>
              </a:solidFill>
              <a:latin typeface="Gill Sans MT" panose="020B0502020104020203" pitchFamily="34" charset="0"/>
              <a:cs typeface="Arial" panose="020B0604020202020204" pitchFamily="34" charset="0"/>
            </a:endParaRPr>
          </a:p>
          <a:p>
            <a:pPr marL="714375" lvl="6" indent="-355600"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chemeClr val="accent5">
                    <a:lumMod val="50000"/>
                  </a:schemeClr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Infrastructure – lots of decarbonisation initiatives – PAS 2080 requirement coming / deliver of new low carbon energy infrastructure </a:t>
            </a:r>
          </a:p>
          <a:p>
            <a:pPr marL="714375" lvl="6" indent="-355600">
              <a:buFont typeface="Wingdings" panose="05000000000000000000" pitchFamily="2" charset="2"/>
              <a:buChar char="Ø"/>
            </a:pPr>
            <a:endParaRPr lang="en-GB" sz="1600" dirty="0">
              <a:solidFill>
                <a:schemeClr val="accent5">
                  <a:lumMod val="50000"/>
                </a:schemeClr>
              </a:solidFill>
              <a:latin typeface="Gill Sans MT" panose="020B0502020104020203" pitchFamily="34" charset="0"/>
              <a:cs typeface="Arial" panose="020B0604020202020204" pitchFamily="34" charset="0"/>
            </a:endParaRPr>
          </a:p>
          <a:p>
            <a:pPr marL="714375" lvl="6" indent="-355600"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chemeClr val="accent5">
                    <a:lumMod val="50000"/>
                  </a:schemeClr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Construction Playbook – whole life carbon assessment required</a:t>
            </a:r>
          </a:p>
          <a:p>
            <a:pPr marL="714375" lvl="6" indent="-355600"/>
            <a:r>
              <a:rPr lang="en-GB" sz="1600" dirty="0">
                <a:solidFill>
                  <a:schemeClr val="accent5">
                    <a:lumMod val="50000"/>
                  </a:schemeClr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 </a:t>
            </a:r>
          </a:p>
          <a:p>
            <a:pPr marL="714375" lvl="6" indent="-355600"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chemeClr val="accent5">
                    <a:lumMod val="50000"/>
                  </a:schemeClr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Carbon labelling of products – challenge for construction products which are intermediate products.  </a:t>
            </a:r>
          </a:p>
          <a:p>
            <a:pPr marL="714375" lvl="6" indent="-355600">
              <a:buFont typeface="Wingdings" panose="05000000000000000000" pitchFamily="2" charset="2"/>
              <a:buChar char="Ø"/>
            </a:pPr>
            <a:endParaRPr lang="en-GB" sz="1600" dirty="0">
              <a:solidFill>
                <a:schemeClr val="accent5">
                  <a:lumMod val="50000"/>
                </a:schemeClr>
              </a:solidFill>
              <a:latin typeface="Gill Sans MT" panose="020B0502020104020203" pitchFamily="34" charset="0"/>
              <a:cs typeface="Arial" panose="020B0604020202020204" pitchFamily="34" charset="0"/>
            </a:endParaRPr>
          </a:p>
          <a:p>
            <a:pPr marL="714375" lvl="6" indent="-355600"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chemeClr val="accent5">
                    <a:lumMod val="50000"/>
                  </a:schemeClr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Green Skills </a:t>
            </a:r>
          </a:p>
          <a:p>
            <a:pPr marL="714375" lvl="6" indent="-355600">
              <a:buFont typeface="Wingdings" panose="05000000000000000000" pitchFamily="2" charset="2"/>
              <a:buChar char="Ø"/>
            </a:pPr>
            <a:endParaRPr lang="en-GB" sz="1600" dirty="0">
              <a:solidFill>
                <a:schemeClr val="accent5">
                  <a:lumMod val="50000"/>
                </a:schemeClr>
              </a:solidFill>
              <a:latin typeface="Gill Sans MT" panose="020B0502020104020203" pitchFamily="34" charset="0"/>
              <a:cs typeface="Arial" panose="020B0604020202020204" pitchFamily="34" charset="0"/>
            </a:endParaRPr>
          </a:p>
          <a:p>
            <a:pPr marL="714375" lvl="6" indent="-355600"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chemeClr val="accent5">
                    <a:lumMod val="50000"/>
                  </a:schemeClr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Large amount of research funding available – energy efficiency in manufacturing, opportunities of hydrogen, etc</a:t>
            </a:r>
          </a:p>
          <a:p>
            <a:pPr marL="541338" lvl="6" indent="-182563">
              <a:buFont typeface="Wingdings" panose="05000000000000000000" pitchFamily="2" charset="2"/>
              <a:buChar char="Ø"/>
            </a:pPr>
            <a:endParaRPr lang="en-GB" sz="1400" dirty="0">
              <a:solidFill>
                <a:schemeClr val="accent5">
                  <a:lumMod val="50000"/>
                </a:schemeClr>
              </a:solidFill>
              <a:latin typeface="Gill Sans MT" panose="020B0502020104020203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BA11DC3-BF08-FBE1-B508-790A862CD43B}"/>
              </a:ext>
            </a:extLst>
          </p:cNvPr>
          <p:cNvSpPr/>
          <p:nvPr/>
        </p:nvSpPr>
        <p:spPr>
          <a:xfrm>
            <a:off x="699682" y="221003"/>
            <a:ext cx="4658381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Gill Sans MT" panose="020B0502020104020203" pitchFamily="34" charset="0"/>
              </a:rPr>
              <a:t>Decarbonisation in Buildings and Infrastructure </a:t>
            </a:r>
          </a:p>
        </p:txBody>
      </p:sp>
    </p:spTree>
    <p:extLst>
      <p:ext uri="{BB962C8B-B14F-4D97-AF65-F5344CB8AC3E}">
        <p14:creationId xmlns:p14="http://schemas.microsoft.com/office/powerpoint/2010/main" val="38830669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332" y="1909612"/>
            <a:ext cx="4357385" cy="399089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Oval 5"/>
          <p:cNvSpPr/>
          <p:nvPr/>
        </p:nvSpPr>
        <p:spPr>
          <a:xfrm>
            <a:off x="307838" y="209608"/>
            <a:ext cx="2952328" cy="112530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latin typeface="Gill Sans MT" panose="020B0502020104020203" pitchFamily="34" charset="0"/>
              </a:rPr>
              <a:t>Investment and Procurement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D341F3-90A3-4E52-810D-0FCD74710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9718" y="772259"/>
            <a:ext cx="7412282" cy="34028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2282" y="3992495"/>
            <a:ext cx="4887385" cy="2736551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1938337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5169E9A5-1EB6-0310-39B1-01051A97F94F}"/>
              </a:ext>
            </a:extLst>
          </p:cNvPr>
          <p:cNvSpPr/>
          <p:nvPr/>
        </p:nvSpPr>
        <p:spPr>
          <a:xfrm>
            <a:off x="423800" y="184032"/>
            <a:ext cx="3577609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Sustainability Reporting </a:t>
            </a:r>
          </a:p>
        </p:txBody>
      </p:sp>
      <p:pic>
        <p:nvPicPr>
          <p:cNvPr id="4098" name="Picture 2" descr="What are Scope 1, 2 and 3 Carbon Emissions?">
            <a:extLst>
              <a:ext uri="{FF2B5EF4-FFF2-40B4-BE49-F238E27FC236}">
                <a16:creationId xmlns:a16="http://schemas.microsoft.com/office/drawing/2014/main" id="{3356119D-155E-4E9C-8F91-501D4F51D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83" y="1332359"/>
            <a:ext cx="4480821" cy="252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ENOR - ECO Platform">
            <a:extLst>
              <a:ext uri="{FF2B5EF4-FFF2-40B4-BE49-F238E27FC236}">
                <a16:creationId xmlns:a16="http://schemas.microsoft.com/office/drawing/2014/main" id="{3B46201A-15CB-4414-B16A-1F96E17FA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246" y="932404"/>
            <a:ext cx="3368717" cy="194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AB3A35-9681-49BE-A072-493E4AC774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50751"/>
            <a:ext cx="6448933" cy="25872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295B2C1-DECD-456E-8C6B-CFCCCAF371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472253"/>
            <a:ext cx="3368718" cy="2764316"/>
          </a:xfrm>
          <a:prstGeom prst="rect">
            <a:avLst/>
          </a:prstGeom>
        </p:spPr>
      </p:pic>
      <p:pic>
        <p:nvPicPr>
          <p:cNvPr id="4104" name="Picture 8" descr="Sustainability and net zero | FSB, The Federation of Small Businesses">
            <a:extLst>
              <a:ext uri="{FF2B5EF4-FFF2-40B4-BE49-F238E27FC236}">
                <a16:creationId xmlns:a16="http://schemas.microsoft.com/office/drawing/2014/main" id="{BB1AE0FD-F1ED-4F81-91A2-43CE168C0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809" y="5624195"/>
            <a:ext cx="3674247" cy="1224749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BE2858-CDF8-4D4F-9EDA-8749C0324B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22245" y="932404"/>
            <a:ext cx="2949527" cy="368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18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24717" y="1012874"/>
            <a:ext cx="9542566" cy="5270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850" lvl="5" indent="-450850" defTabSz="45720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GB" sz="2000" b="1" dirty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Construction Products Association </a:t>
            </a:r>
            <a:endParaRPr lang="en-GB" sz="2000" b="1" dirty="0">
              <a:solidFill>
                <a:schemeClr val="accent1">
                  <a:lumMod val="75000"/>
                </a:schemeClr>
              </a:solidFill>
              <a:highlight>
                <a:srgbClr val="FFFF00"/>
              </a:highlight>
              <a:latin typeface="Gill Sans MT" panose="020B0502020104020203" pitchFamily="34" charset="0"/>
              <a:cs typeface="Arial" panose="020B0604020202020204" pitchFamily="34" charset="0"/>
            </a:endParaRPr>
          </a:p>
          <a:p>
            <a:pPr marL="442913" lvl="5" indent="-442913" defTabSz="45720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GB" sz="2000" b="1" dirty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Sustainability - what’s the issue / why the concern</a:t>
            </a:r>
          </a:p>
          <a:p>
            <a:pPr marL="442913" lvl="5" indent="-442913" defTabSz="45720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GB" sz="2000" b="1" dirty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Sustainability - not a new concept </a:t>
            </a:r>
          </a:p>
          <a:p>
            <a:pPr marL="442913" lvl="5" indent="-442913" defTabSz="45720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GB" sz="2000" b="1" dirty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Sustainability - many interpretations</a:t>
            </a:r>
          </a:p>
          <a:p>
            <a:pPr marL="442913" lvl="5" indent="-442913" defTabSz="45720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GB" sz="2000" b="1" dirty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Key Themes for construction product manufacturers</a:t>
            </a:r>
          </a:p>
          <a:p>
            <a:pPr marL="442913" lvl="5" indent="-442913" defTabSz="45720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GB" sz="2000" b="1" dirty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My role at CPA  / CPA Sustainability Group  / current Priorities </a:t>
            </a:r>
          </a:p>
          <a:p>
            <a:pPr marL="442913" lvl="5" indent="-442913" defTabSz="45720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GB" sz="2000" b="1" dirty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What are you doing  / Are you doing enough?</a:t>
            </a:r>
          </a:p>
          <a:p>
            <a:pPr marL="442913" lvl="5" indent="-442913" defTabSz="45720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GB" sz="2000" b="1" dirty="0">
                <a:solidFill>
                  <a:schemeClr val="accent1">
                    <a:lumMod val="75000"/>
                  </a:schemeClr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Q&amp;A </a:t>
            </a:r>
            <a:endParaRPr lang="en-GB" sz="1600" b="1" dirty="0">
              <a:solidFill>
                <a:srgbClr val="FF0000"/>
              </a:solidFill>
              <a:latin typeface="Gill Sans MT" panose="020B0502020104020203" pitchFamily="34" charset="0"/>
              <a:cs typeface="Arial" panose="020B0604020202020204" pitchFamily="34" charset="0"/>
            </a:endParaRPr>
          </a:p>
          <a:p>
            <a:pPr marL="0" lvl="5" algn="ctr" defTabSz="457200">
              <a:lnSpc>
                <a:spcPct val="150000"/>
              </a:lnSpc>
              <a:spcAft>
                <a:spcPts val="1200"/>
              </a:spcAft>
            </a:pPr>
            <a:r>
              <a:rPr lang="en-GB" sz="2000" b="1" dirty="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I will limit my boundary to environmental sustainability </a:t>
            </a:r>
          </a:p>
        </p:txBody>
      </p:sp>
      <p:sp>
        <p:nvSpPr>
          <p:cNvPr id="4" name="Rectangle 3"/>
          <p:cNvSpPr/>
          <p:nvPr/>
        </p:nvSpPr>
        <p:spPr>
          <a:xfrm>
            <a:off x="1184567" y="284548"/>
            <a:ext cx="94362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  <a:cs typeface="GillSans Light"/>
              </a:rPr>
              <a:t>Structure of my Presentation </a:t>
            </a:r>
          </a:p>
        </p:txBody>
      </p:sp>
    </p:spTree>
    <p:extLst>
      <p:ext uri="{BB962C8B-B14F-4D97-AF65-F5344CB8AC3E}">
        <p14:creationId xmlns:p14="http://schemas.microsoft.com/office/powerpoint/2010/main" val="23878021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8219" y="1192278"/>
            <a:ext cx="2281190" cy="318848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6919" y="830127"/>
            <a:ext cx="1902373" cy="2766811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3" name="Content Placeholder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8579" y="3222998"/>
            <a:ext cx="2379983" cy="339643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064" y="3920417"/>
            <a:ext cx="2066527" cy="2887782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169E9A5-1EB6-0310-39B1-01051A97F94F}"/>
              </a:ext>
            </a:extLst>
          </p:cNvPr>
          <p:cNvSpPr/>
          <p:nvPr/>
        </p:nvSpPr>
        <p:spPr>
          <a:xfrm>
            <a:off x="423800" y="184032"/>
            <a:ext cx="3577609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Resources, Waste &amp; the Circular Economy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6FB845-D02A-035B-564C-21EFD4E89B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20" y="1192278"/>
            <a:ext cx="2169410" cy="2728139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3074" name="Picture 2" descr="Launch of the Green Construction Board Zero Avoidable Waste Routemap 22nd  July, 2021">
            <a:extLst>
              <a:ext uri="{FF2B5EF4-FFF2-40B4-BE49-F238E27FC236}">
                <a16:creationId xmlns:a16="http://schemas.microsoft.com/office/drawing/2014/main" id="{7130E936-F433-40A1-8B5F-D58B5BD5F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837" y="3593165"/>
            <a:ext cx="4839125" cy="3184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EB678D-8BA4-418F-8B2C-967A9E0344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7149" y="1005973"/>
            <a:ext cx="3152775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7863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5204" y="1025226"/>
            <a:ext cx="12026427" cy="5683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13" lvl="5" indent="-442913" defTabSz="4572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Making sense of the many sustainability policy and market initiatives - from UK - and Europe</a:t>
            </a:r>
          </a:p>
          <a:p>
            <a:pPr marL="442913" lvl="5" indent="-442913" defTabSz="4572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Provide an early warning system to members on the thinking emerging from government on sustainability topics; what direction policies are heading, what is likely to impact them - forecasting role.  </a:t>
            </a:r>
          </a:p>
          <a:p>
            <a:pPr marL="442913" lvl="5" indent="-442913" defTabSz="4572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Inform members of Calls for Evidence, consultations, research projects; collate and discuss an industry position </a:t>
            </a:r>
          </a:p>
          <a:p>
            <a:pPr marL="442913" lvl="5" indent="-442913" defTabSz="4572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Provide that voice of the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  <a:cs typeface="GillSans Light"/>
              </a:rPr>
              <a:t>construction products sector </a:t>
            </a: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back to government</a:t>
            </a:r>
            <a:endParaRPr lang="en-US" dirty="0">
              <a:solidFill>
                <a:schemeClr val="tx2">
                  <a:lumMod val="75000"/>
                </a:schemeClr>
              </a:solidFill>
              <a:latin typeface="Gill Sans MT" panose="020B0502020104020203" pitchFamily="34" charset="0"/>
              <a:cs typeface="GillSans Light"/>
            </a:endParaRPr>
          </a:p>
          <a:p>
            <a:pPr marL="442913" lvl="5" indent="-442913" defTabSz="4572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  <a:cs typeface="GillSans Light"/>
              </a:rPr>
              <a:t>Participate in Standards development – BSI,  and liaise with Construction Products Europe </a:t>
            </a:r>
          </a:p>
          <a:p>
            <a:pPr marL="442913" lvl="5" indent="-442913" defTabSz="4572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  <a:cs typeface="GillSans Light"/>
              </a:rPr>
              <a:t>Keep members briefed on market initiatives, research projects and innovation opportunities </a:t>
            </a:r>
          </a:p>
          <a:p>
            <a:pPr marL="442913" lvl="5" indent="-442913" defTabSz="4572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  <a:cs typeface="GillSans Light"/>
              </a:rPr>
              <a:t>Engage with the wider construction community, professional bodies and academia – as time allows !</a:t>
            </a:r>
          </a:p>
          <a:p>
            <a:pPr marL="442913" lvl="5" indent="-442913" defTabSz="4572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Produce Briefing Papers and signposting to what manufacturers are doing on Net Zero via Decarbonisation Directory</a:t>
            </a:r>
          </a:p>
          <a:p>
            <a:pPr marL="442913" lvl="5" indent="-442913" defTabSz="4572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B050"/>
                </a:solidFill>
                <a:latin typeface="Gill Sans MT" panose="020B0502020104020203" pitchFamily="34" charset="0"/>
                <a:cs typeface="GillSans Light"/>
              </a:rPr>
              <a:t>Green Construction Board 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  <a:cs typeface="GillSans Light"/>
              </a:rPr>
              <a:t>-  Support to the Chair and act as joint secretariat with Dept of Business and Trade – GCB provides Thought Leadership on Sustainability and Net Zero to government and CLC</a:t>
            </a:r>
          </a:p>
          <a:p>
            <a:pPr marL="442913" lvl="5" indent="-442913" defTabSz="457200">
              <a:buFont typeface="Wingdings" panose="05000000000000000000" pitchFamily="2" charset="2"/>
              <a:buChar char="Ø"/>
            </a:pPr>
            <a:endParaRPr lang="en-GB" dirty="0">
              <a:solidFill>
                <a:schemeClr val="tx2">
                  <a:lumMod val="75000"/>
                </a:schemeClr>
              </a:solidFill>
              <a:latin typeface="Gill Sans MT" panose="020B0502020104020203" pitchFamily="34" charset="0"/>
              <a:cs typeface="Arial" panose="020B0604020202020204" pitchFamily="34" charset="0"/>
            </a:endParaRPr>
          </a:p>
          <a:p>
            <a:pPr marL="457200" lvl="6" algn="ctr" defTabSz="457200">
              <a:lnSpc>
                <a:spcPct val="150000"/>
              </a:lnSpc>
              <a:spcAft>
                <a:spcPts val="1200"/>
              </a:spcAft>
            </a:pPr>
            <a:r>
              <a:rPr lang="en-GB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community of sustainability professionals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85DAFF-E021-4E51-A036-20169A2CB82B}"/>
              </a:ext>
            </a:extLst>
          </p:cNvPr>
          <p:cNvSpPr txBox="1"/>
          <p:nvPr/>
        </p:nvSpPr>
        <p:spPr>
          <a:xfrm>
            <a:off x="550984" y="257465"/>
            <a:ext cx="7268308" cy="580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5" defTabSz="457200">
              <a:lnSpc>
                <a:spcPct val="150000"/>
              </a:lnSpc>
              <a:spcAft>
                <a:spcPts val="600"/>
              </a:spcAft>
            </a:pP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  <a:latin typeface="Gill Sans MT" panose="020B0502020104020203" pitchFamily="34" charset="0"/>
                <a:cs typeface="GillSans Light"/>
              </a:rPr>
              <a:t>My role as the CPA Sustainability Policy Advisor </a:t>
            </a:r>
            <a:endParaRPr lang="en-GB" sz="24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2265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7279" y="1259680"/>
            <a:ext cx="11944365" cy="4805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13" lvl="5" indent="-442913" defTabSz="4572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CPA sustainability workstream has existed for 20 years </a:t>
            </a:r>
          </a:p>
          <a:p>
            <a:pPr marL="442913" lvl="5" indent="-442913" defTabSz="4572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CPA Sustainability Policy Group has over 200 members participating  - companies and Trade Assoc. </a:t>
            </a:r>
          </a:p>
          <a:p>
            <a:pPr marL="442913" lvl="5" indent="-442913" defTabSz="4572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Different CPA members interested in different themes and topics</a:t>
            </a:r>
          </a:p>
          <a:p>
            <a:pPr marL="442913" lvl="5" indent="-442913" defTabSz="4572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CPA members are at different stages in their sustainability journey – beginner, intermediate and advanced </a:t>
            </a:r>
          </a:p>
          <a:p>
            <a:pPr marL="442913" lvl="5" indent="-442913" defTabSz="4572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Sustainability agenda massively increased in recent years  - not just regulation but market forces </a:t>
            </a:r>
          </a:p>
          <a:p>
            <a:pPr marL="442913" lvl="5" indent="-442913" defTabSz="4572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Our Group meets regularly – now online - on a whole range of topics – and at different knowledge levels </a:t>
            </a:r>
          </a:p>
          <a:p>
            <a:pPr marL="442913" lvl="5" indent="-442913" defTabSz="4572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Subgroups set up as necessary  </a:t>
            </a:r>
            <a:r>
              <a:rPr lang="en-GB" sz="2000" dirty="0" err="1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e.g</a:t>
            </a:r>
            <a:r>
              <a:rPr lang="en-GB" sz="2000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 Packaging and EPR; SMEs</a:t>
            </a:r>
            <a:endParaRPr lang="en-GB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2913" lvl="5" indent="-442913" defTabSz="4572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Briefing Papers, Decarbonisation Directory – on website </a:t>
            </a:r>
          </a:p>
          <a:p>
            <a:pPr marL="457200" lvl="6" algn="ctr" defTabSz="457200">
              <a:lnSpc>
                <a:spcPct val="150000"/>
              </a:lnSpc>
              <a:spcAft>
                <a:spcPts val="1200"/>
              </a:spcAft>
            </a:pPr>
            <a:r>
              <a:rPr lang="en-GB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community of sustainability professionals</a:t>
            </a:r>
          </a:p>
        </p:txBody>
      </p:sp>
      <p:sp>
        <p:nvSpPr>
          <p:cNvPr id="4" name="Rectangle 3"/>
          <p:cNvSpPr/>
          <p:nvPr/>
        </p:nvSpPr>
        <p:spPr>
          <a:xfrm>
            <a:off x="507279" y="303712"/>
            <a:ext cx="103626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GB" sz="2400" b="1" dirty="0">
                <a:solidFill>
                  <a:schemeClr val="accent6">
                    <a:lumMod val="75000"/>
                  </a:schemeClr>
                </a:solidFill>
                <a:latin typeface="Gill Sans MT" panose="020B0502020104020203" pitchFamily="34" charset="0"/>
                <a:cs typeface="GillSans Light"/>
              </a:rPr>
              <a:t>CPA Sustainability Policy Group </a:t>
            </a:r>
            <a:endParaRPr lang="en-GB" sz="2400" dirty="0">
              <a:solidFill>
                <a:schemeClr val="accent6">
                  <a:lumMod val="75000"/>
                </a:schemeClr>
              </a:solidFill>
              <a:latin typeface="Gill Sans MT" panose="020B0502020104020203" pitchFamily="34" charset="0"/>
              <a:cs typeface="Gill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5869359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0984" y="879315"/>
            <a:ext cx="11512061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lvl="1" indent="-268288" defTabSz="450850">
              <a:spcAft>
                <a:spcPts val="1200"/>
              </a:spcAft>
              <a:buFont typeface="Wingdings" panose="05000000000000000000" pitchFamily="2" charset="2"/>
              <a:buChar char="Ø"/>
              <a:tabLst>
                <a:tab pos="268288" algn="l"/>
                <a:tab pos="354013" algn="l"/>
              </a:tabLst>
            </a:pPr>
            <a:r>
              <a:rPr lang="en-GB" sz="1600" dirty="0">
                <a:solidFill>
                  <a:srgbClr val="002060"/>
                </a:solidFill>
                <a:latin typeface="Gill Sans MT" panose="020B0502020104020203" pitchFamily="34" charset="0"/>
              </a:rPr>
              <a:t>Untangle confusion between </a:t>
            </a:r>
            <a:r>
              <a:rPr lang="en-US" sz="1600" dirty="0">
                <a:solidFill>
                  <a:srgbClr val="00206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company carbon reporting - Scopes 1,2 3 compared to product LCA and asset WLCA carbon reporting   </a:t>
            </a:r>
          </a:p>
          <a:p>
            <a:pPr marL="268288" lvl="1" indent="-268288" defTabSz="450850">
              <a:spcAft>
                <a:spcPts val="1200"/>
              </a:spcAft>
              <a:buFont typeface="Wingdings" panose="05000000000000000000" pitchFamily="2" charset="2"/>
              <a:buChar char="Ø"/>
              <a:tabLst>
                <a:tab pos="268288" algn="l"/>
                <a:tab pos="354013" algn="l"/>
              </a:tabLst>
            </a:pPr>
            <a:r>
              <a:rPr lang="en-US" sz="1600" dirty="0">
                <a:solidFill>
                  <a:srgbClr val="00206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Feed into the many government projects on carbon accounting – Scope 3, IFRS standards and CBAM</a:t>
            </a:r>
          </a:p>
          <a:p>
            <a:pPr marL="268288" lvl="1" indent="-268288" defTabSz="450850">
              <a:spcAft>
                <a:spcPts val="1200"/>
              </a:spcAft>
              <a:buFont typeface="Wingdings" panose="05000000000000000000" pitchFamily="2" charset="2"/>
              <a:buChar char="Ø"/>
              <a:tabLst>
                <a:tab pos="268288" algn="l"/>
                <a:tab pos="354013" algn="l"/>
              </a:tabLst>
            </a:pPr>
            <a:r>
              <a:rPr lang="en-US" sz="1600" dirty="0">
                <a:solidFill>
                  <a:srgbClr val="00206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Carbon labelling of products – questioning whether it is suitable for intermediate products such as construction products</a:t>
            </a:r>
          </a:p>
          <a:p>
            <a:pPr marL="268288" lvl="1" indent="-268288" defTabSz="450850">
              <a:spcAft>
                <a:spcPts val="1200"/>
              </a:spcAft>
              <a:buFont typeface="Wingdings" panose="05000000000000000000" pitchFamily="2" charset="2"/>
              <a:buChar char="Ø"/>
              <a:tabLst>
                <a:tab pos="268288" algn="l"/>
                <a:tab pos="354013" algn="l"/>
              </a:tabLst>
            </a:pPr>
            <a:r>
              <a:rPr lang="en-US" sz="1600" dirty="0">
                <a:solidFill>
                  <a:srgbClr val="00206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Client and contractor demand for Whole Life Carbon Accounting (WLCA) is increasing – implications for EPD information 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002060"/>
                </a:solidFill>
                <a:latin typeface="Gill Sans MT" panose="020B0502020104020203" pitchFamily="34" charset="0"/>
              </a:rPr>
              <a:t>Constant drive to ensure there is a better understanding about EPD amongst the wider construction industry – Briefing Papers 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002060"/>
                </a:solidFill>
                <a:latin typeface="Gill Sans MT" panose="020B0502020104020203" pitchFamily="34" charset="0"/>
              </a:rPr>
              <a:t>Industrial Decarbonisation – the need for a robust and long term industrial strategy from government in supporting the transition to clean energy, especially for the energy intensive industries 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002060"/>
                </a:solidFill>
                <a:latin typeface="Gill Sans MT" panose="020B0502020104020203" pitchFamily="34" charset="0"/>
              </a:rPr>
              <a:t>Packaging and the Extended Producer Responsibility – seeking clarity on detail / lobbying over household waste definition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002060"/>
                </a:solidFill>
                <a:latin typeface="Gill Sans MT" panose="020B0502020104020203" pitchFamily="34" charset="0"/>
              </a:rPr>
              <a:t>Resource efficiency + Circular Economy – increasing discussion about reuse, remanufacture, take back schemes, material passports 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002060"/>
                </a:solidFill>
                <a:latin typeface="Gill Sans MT" panose="020B0502020104020203" pitchFamily="34" charset="0"/>
              </a:rPr>
              <a:t>Inclusion of various EPD indicators in the Declaration of Performance in the revised EU Construction Products Regulation 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002060"/>
                </a:solidFill>
                <a:latin typeface="Gill Sans MT" panose="020B0502020104020203" pitchFamily="34" charset="0"/>
              </a:rPr>
              <a:t>Digitalisation of environmental product data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00206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Ensure Procurement Asks on Net Zero and other Sustainability indicators are based on robust understanding of concepts, standards and measurement.   </a:t>
            </a:r>
            <a:endParaRPr lang="en-GB" sz="1600" dirty="0">
              <a:solidFill>
                <a:srgbClr val="002060"/>
              </a:solidFill>
              <a:latin typeface="Gill Sans MT" panose="020B0502020104020203" pitchFamily="34" charset="0"/>
            </a:endParaRP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002060"/>
                </a:solidFill>
                <a:latin typeface="Gill Sans MT" panose="020B0502020104020203" pitchFamily="34" charset="0"/>
              </a:rPr>
              <a:t>SMEs – how to help them negotiate a baffling array of sustainability advice and identify the business benefits 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GB" sz="1600" dirty="0">
                <a:solidFill>
                  <a:srgbClr val="002060"/>
                </a:solidFill>
                <a:latin typeface="Gill Sans MT" panose="020B0502020104020203" pitchFamily="34" charset="0"/>
              </a:rPr>
              <a:t>Signpost to the work manufacturers – whether companies or trade associations– are doing to decarbonise – CPA Decarbonisation Directory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76AC0F7-915C-1E10-362F-80D024D27EDD}"/>
              </a:ext>
            </a:extLst>
          </p:cNvPr>
          <p:cNvSpPr/>
          <p:nvPr/>
        </p:nvSpPr>
        <p:spPr>
          <a:xfrm>
            <a:off x="180622" y="207379"/>
            <a:ext cx="72361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01638"/>
            <a:r>
              <a:rPr lang="en-GB" sz="2400" b="1" dirty="0">
                <a:solidFill>
                  <a:srgbClr val="5A7E96"/>
                </a:solidFill>
                <a:latin typeface="Gill Sans MT" panose="020B0502020104020203" pitchFamily="34" charset="0"/>
                <a:cs typeface="GillSans Light"/>
              </a:rPr>
              <a:t>CPA Sustainability Policy - current issues </a:t>
            </a:r>
            <a:endParaRPr lang="en-GB" sz="2400" dirty="0">
              <a:solidFill>
                <a:srgbClr val="72A086"/>
              </a:solidFill>
              <a:latin typeface="Gill Sans MT" panose="020B0502020104020203" pitchFamily="34" charset="0"/>
              <a:cs typeface="Gill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8357306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38270" y="1312014"/>
            <a:ext cx="10233821" cy="5376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your contribution to solving the problem</a:t>
            </a:r>
          </a:p>
          <a:p>
            <a:pPr marL="285750" indent="-285750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you have a decarbonisation plan?</a:t>
            </a:r>
          </a:p>
          <a:p>
            <a:pPr marL="285750" indent="-285750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 you measuring and reporting your carbon ?</a:t>
            </a:r>
          </a:p>
          <a:p>
            <a:pPr marL="285750" indent="-285750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Have you set a carbon reduction target?</a:t>
            </a:r>
          </a:p>
          <a:p>
            <a:pPr marL="285750" indent="-285750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you have a strategy to decarbonise your transport?</a:t>
            </a:r>
          </a:p>
          <a:p>
            <a:pPr marL="285750" indent="-285750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 you looking at how climate changes will impact your business and the relevance of your offering</a:t>
            </a:r>
          </a:p>
          <a:p>
            <a:pPr marL="285750" indent="-285750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about reuse, recycling, take back – are these relevant to you?  Water </a:t>
            </a:r>
          </a:p>
          <a:p>
            <a:pPr marL="285750" indent="-285750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about packaging?  Will EPR increase your costs.</a:t>
            </a:r>
          </a:p>
          <a:p>
            <a:pPr marL="285750" indent="-285750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 these measures will be different, will have different emphases depending on your sector and businesses. </a:t>
            </a:r>
          </a:p>
          <a:p>
            <a:pPr marL="285750" indent="-285750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 measuring and reporting can you identify cost reductions, identify contract opportunities, attract new staff, keep employees longer etc </a:t>
            </a:r>
          </a:p>
          <a:p>
            <a:pPr marL="285750" indent="-285750"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are the stories you can tell from a company perspective as how your product helps the built environment to decarbonise.</a:t>
            </a:r>
            <a:endParaRPr lang="en-GB" sz="1600" dirty="0">
              <a:solidFill>
                <a:schemeClr val="tx2">
                  <a:lumMod val="75000"/>
                </a:schemeClr>
              </a:solidFill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solidFill>
                  <a:srgbClr val="FF000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BUT NO GREENWASHING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A323265-34D5-8BB5-5D84-CEF5D9C37CE8}"/>
              </a:ext>
            </a:extLst>
          </p:cNvPr>
          <p:cNvSpPr/>
          <p:nvPr/>
        </p:nvSpPr>
        <p:spPr>
          <a:xfrm>
            <a:off x="6726417" y="1135550"/>
            <a:ext cx="4445673" cy="13028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latin typeface="Gill Sans MT" panose="020B0502020104020203" pitchFamily="34" charset="0"/>
              </a:rPr>
              <a:t>What are you doing on Net Zero and Sustainability </a:t>
            </a:r>
          </a:p>
        </p:txBody>
      </p:sp>
    </p:spTree>
    <p:extLst>
      <p:ext uri="{BB962C8B-B14F-4D97-AF65-F5344CB8AC3E}">
        <p14:creationId xmlns:p14="http://schemas.microsoft.com/office/powerpoint/2010/main" val="17448514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36577" y="834914"/>
            <a:ext cx="8269075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lvl="4"/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</a:p>
          <a:p>
            <a:pPr marL="179388" lvl="4"/>
            <a:endParaRPr lang="en-US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lvl="4"/>
            <a:endParaRPr lang="en-US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lvl="4" algn="ctr"/>
            <a:endParaRPr lang="en-US" sz="2000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lvl="4" algn="ctr"/>
            <a:r>
              <a:rPr lang="en-GB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Sustainability</a:t>
            </a:r>
          </a:p>
          <a:p>
            <a:pPr marL="179388" lvl="4" algn="ctr"/>
            <a:endParaRPr lang="en-GB" sz="3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lvl="4" algn="ctr"/>
            <a:r>
              <a:rPr lang="en-GB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 a strategic issue for businesses</a:t>
            </a:r>
          </a:p>
          <a:p>
            <a:pPr marL="179388" lvl="4" algn="ctr"/>
            <a:r>
              <a:rPr lang="en-GB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388" lvl="4" algn="ctr"/>
            <a:r>
              <a:rPr lang="en-GB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Risks</a:t>
            </a:r>
            <a:r>
              <a:rPr lang="en-GB" sz="3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Opportunities and Resilience </a:t>
            </a:r>
            <a:endParaRPr lang="en-GB" sz="20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lvl="4" algn="ctr"/>
            <a:endParaRPr lang="en-US" sz="2000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lvl="4" algn="ctr"/>
            <a:endParaRPr lang="en-US" sz="2000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lvl="4" algn="ctr"/>
            <a:endParaRPr lang="en-US" sz="2000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lvl="4" algn="ctr"/>
            <a:endParaRPr lang="en-US" sz="2000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lvl="4" algn="ctr"/>
            <a:endParaRPr lang="en-US" sz="2000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lvl="4" algn="ctr"/>
            <a:endParaRPr lang="en-US" sz="1400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lvl="4" algn="ctr"/>
            <a:endParaRPr lang="en-US" sz="1400" dirty="0">
              <a:solidFill>
                <a:srgbClr val="5A7E96"/>
              </a:solidFill>
              <a:latin typeface="Gill Sans MT" panose="020B05020201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5186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hank-you-image-071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8" y="794044"/>
            <a:ext cx="3086102" cy="59861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91402" y="1905743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rgbClr val="F6A704"/>
                </a:solidFill>
                <a:latin typeface="GillSans Light"/>
                <a:cs typeface="GillSans Light"/>
              </a:rPr>
              <a:t>Thank You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86335" y="5252815"/>
            <a:ext cx="4788026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  <a:cs typeface="GillSans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www.constructionproducts.org.uk</a:t>
            </a:r>
            <a:endParaRPr lang="en-US" sz="2000" b="1" dirty="0">
              <a:solidFill>
                <a:schemeClr val="tx2">
                  <a:lumMod val="75000"/>
                </a:schemeClr>
              </a:solidFill>
              <a:latin typeface="Gill Sans MT" panose="020B0502020104020203" pitchFamily="34" charset="0"/>
              <a:cs typeface="GillSans Light"/>
            </a:endParaRPr>
          </a:p>
          <a:p>
            <a:pPr algn="r">
              <a:spcAft>
                <a:spcPts val="600"/>
              </a:spcAft>
            </a:pPr>
            <a:endParaRPr lang="en-US" sz="1400" b="1" dirty="0" err="1">
              <a:solidFill>
                <a:schemeClr val="tx2">
                  <a:lumMod val="75000"/>
                </a:schemeClr>
              </a:solidFill>
              <a:latin typeface="GillSans Light"/>
              <a:cs typeface="GillSans Ligh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99097" y="4079384"/>
            <a:ext cx="51752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altLang="en-US" b="1" dirty="0">
                <a:solidFill>
                  <a:schemeClr val="tx2">
                    <a:lumMod val="75000"/>
                  </a:schemeClr>
                </a:solidFill>
                <a:latin typeface="Gill Sans MT" panose="020B0502020104020203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Jane.Thornback@constructionproducts.org.uk</a:t>
            </a:r>
          </a:p>
        </p:txBody>
      </p:sp>
    </p:spTree>
    <p:extLst>
      <p:ext uri="{BB962C8B-B14F-4D97-AF65-F5344CB8AC3E}">
        <p14:creationId xmlns:p14="http://schemas.microsoft.com/office/powerpoint/2010/main" val="4119376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55557" y="226528"/>
            <a:ext cx="71150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Gill Sans MT" panose="020B0502020104020203" pitchFamily="34" charset="0"/>
                <a:cs typeface="Gill Sans SemiBold"/>
              </a:rPr>
              <a:t>Construction</a:t>
            </a:r>
            <a:r>
              <a:rPr lang="en-GB" sz="2400" b="1" dirty="0">
                <a:solidFill>
                  <a:srgbClr val="F6A704"/>
                </a:solidFill>
                <a:latin typeface="Gill Sans MT" panose="020B0502020104020203" pitchFamily="34" charset="0"/>
                <a:cs typeface="Gill Sans SemiBold"/>
              </a:rPr>
              <a:t> </a:t>
            </a:r>
            <a:r>
              <a:rPr lang="en-GB" sz="2400" b="1" dirty="0">
                <a:solidFill>
                  <a:srgbClr val="002060"/>
                </a:solidFill>
                <a:latin typeface="Gill Sans MT" panose="020B0502020104020203" pitchFamily="34" charset="0"/>
                <a:cs typeface="Gill Sans SemiBold"/>
              </a:rPr>
              <a:t>Products</a:t>
            </a:r>
            <a:r>
              <a:rPr lang="en-GB" sz="2400" b="1" dirty="0">
                <a:solidFill>
                  <a:srgbClr val="F6A704"/>
                </a:solidFill>
                <a:latin typeface="Gill Sans MT" panose="020B0502020104020203" pitchFamily="34" charset="0"/>
                <a:cs typeface="Gill Sans SemiBold"/>
              </a:rPr>
              <a:t> </a:t>
            </a:r>
            <a:r>
              <a:rPr lang="en-GB" sz="2400" b="1" dirty="0">
                <a:solidFill>
                  <a:srgbClr val="002060"/>
                </a:solidFill>
                <a:latin typeface="Gill Sans MT" panose="020B0502020104020203" pitchFamily="34" charset="0"/>
                <a:cs typeface="Gill Sans SemiBold"/>
              </a:rPr>
              <a:t>Association</a:t>
            </a:r>
            <a:endParaRPr lang="en-GB" sz="2400" b="1" dirty="0">
              <a:solidFill>
                <a:srgbClr val="F6A704"/>
              </a:solidFill>
              <a:latin typeface="Gill Sans MT" panose="020B0502020104020203" pitchFamily="34" charset="0"/>
              <a:cs typeface="Gill Sans SemiBold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0607" y="933855"/>
            <a:ext cx="4474676" cy="557177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456040" y="601085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GB" dirty="0">
              <a:solidFill>
                <a:srgbClr val="F6A704"/>
              </a:solidFill>
              <a:latin typeface="Gill Sans SemiBold"/>
              <a:cs typeface="Gill Sans SemiBold"/>
            </a:endParaRPr>
          </a:p>
          <a:p>
            <a:r>
              <a:rPr lang="en-GB" dirty="0">
                <a:solidFill>
                  <a:srgbClr val="002060"/>
                </a:solidFill>
                <a:latin typeface="Gill Sans MT" panose="020B0502020104020203" pitchFamily="34" charset="0"/>
                <a:cs typeface="Gill Sans SemiBold"/>
              </a:rPr>
              <a:t>http://www.constructionproducts.org.uk/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332CFB-AE95-E24E-87F1-DB05C537C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557" y="933855"/>
            <a:ext cx="4474676" cy="580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4913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7733" y="1058674"/>
            <a:ext cx="10940526" cy="6235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 lvl="5" indent="-450850" defTabSz="45720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0070C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Umbrella body for UK-based manufacturers (but many European or global); many SMEs</a:t>
            </a:r>
          </a:p>
          <a:p>
            <a:pPr marL="360000" lvl="5" indent="-450850" defTabSz="45720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0070C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CPA is material and product neutral, so do not promote specific sectors or companies</a:t>
            </a:r>
          </a:p>
          <a:p>
            <a:pPr marL="360000" lvl="5" indent="-450850" defTabSz="45720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0070C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25 large company members + 41 trade associations</a:t>
            </a:r>
          </a:p>
          <a:p>
            <a:pPr marL="360000" lvl="5" indent="-450850" defTabSz="45720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GB" b="1" dirty="0">
                <a:solidFill>
                  <a:srgbClr val="0070C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Huge variation in what they make:</a:t>
            </a:r>
          </a:p>
          <a:p>
            <a:pPr marL="817200" lvl="7" indent="-450850" defTabSz="45720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GB" b="1" dirty="0">
                <a:solidFill>
                  <a:srgbClr val="0070C0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Materials – ceramics, timber, concrete, steel, plastics, steel</a:t>
            </a:r>
          </a:p>
          <a:p>
            <a:pPr marL="817200" lvl="7" indent="-450850" defTabSz="457200">
              <a:lnSpc>
                <a:spcPct val="150000"/>
              </a:lnSpc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GB" b="1" dirty="0">
                <a:solidFill>
                  <a:srgbClr val="0070C0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P</a:t>
            </a:r>
            <a:r>
              <a:rPr lang="en-GB" b="1" dirty="0">
                <a:solidFill>
                  <a:srgbClr val="0070C0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roducts from materials - windows, flooring, roof tiles, doors, adhesives and sealants, coatings, 	insulation, flooring </a:t>
            </a:r>
          </a:p>
          <a:p>
            <a:pPr marL="360000" lvl="0" indent="-342900">
              <a:lnSpc>
                <a:spcPct val="150000"/>
              </a:lnSpc>
              <a:spcAft>
                <a:spcPts val="1200"/>
              </a:spcAft>
              <a:buFont typeface="Gill Sans MT" panose="020B0502020104020203" pitchFamily="34" charset="0"/>
              <a:buChar char="-"/>
            </a:pPr>
            <a:r>
              <a:rPr lang="en-GB" sz="1800" b="1" dirty="0">
                <a:solidFill>
                  <a:srgbClr val="0070C0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Size of industry – £62 billion  / 24,000 companies </a:t>
            </a:r>
          </a:p>
          <a:p>
            <a:pPr marL="360000" lvl="0" indent="-342900">
              <a:lnSpc>
                <a:spcPct val="150000"/>
              </a:lnSpc>
              <a:spcAft>
                <a:spcPts val="1200"/>
              </a:spcAft>
              <a:buFont typeface="Gill Sans MT" panose="020B0502020104020203" pitchFamily="34" charset="0"/>
              <a:buChar char="-"/>
            </a:pPr>
            <a:r>
              <a:rPr lang="en-GB" b="1" dirty="0">
                <a:solidFill>
                  <a:srgbClr val="0070C0"/>
                </a:solidFill>
                <a:latin typeface="Gill Sans MT" panose="020B05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 70% of construction products used in the UK are manufactured in the UK; raw materials may of course be from elsewhere</a:t>
            </a:r>
            <a:endParaRPr lang="en-GB" sz="1800" b="1" dirty="0">
              <a:solidFill>
                <a:srgbClr val="0070C0"/>
              </a:solidFill>
              <a:effectLst/>
              <a:latin typeface="Gill Sans MT" panose="020B05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8050" lvl="6" indent="-450850" defTabSz="457200">
              <a:spcAft>
                <a:spcPts val="1200"/>
              </a:spcAft>
              <a:buFont typeface="Wingdings" panose="05000000000000000000" pitchFamily="2" charset="2"/>
              <a:buChar char="Ø"/>
            </a:pPr>
            <a:endParaRPr lang="en-GB" b="1" dirty="0">
              <a:solidFill>
                <a:schemeClr val="accent1">
                  <a:lumMod val="75000"/>
                </a:schemeClr>
              </a:solidFill>
              <a:latin typeface="Gill Sans MT" panose="020B0502020104020203" pitchFamily="34" charset="0"/>
              <a:cs typeface="Arial" panose="020B0604020202020204" pitchFamily="34" charset="0"/>
            </a:endParaRPr>
          </a:p>
          <a:p>
            <a:pPr marL="0" lvl="5" defTabSz="457200">
              <a:lnSpc>
                <a:spcPct val="150000"/>
              </a:lnSpc>
              <a:spcAft>
                <a:spcPts val="1200"/>
              </a:spcAft>
            </a:pPr>
            <a:endParaRPr lang="en-GB" sz="1600" b="1" dirty="0">
              <a:solidFill>
                <a:srgbClr val="FF0000"/>
              </a:solidFill>
              <a:latin typeface="Gill Sans MT" panose="020B05020201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2683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Image of the ear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94" y="1445628"/>
            <a:ext cx="2299796" cy="213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460" y="2714202"/>
            <a:ext cx="990353" cy="166166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1FC80E0-A026-A649-BDFD-CB1E3A7DA55F}"/>
              </a:ext>
            </a:extLst>
          </p:cNvPr>
          <p:cNvSpPr/>
          <p:nvPr/>
        </p:nvSpPr>
        <p:spPr>
          <a:xfrm>
            <a:off x="648047" y="418843"/>
            <a:ext cx="2870181" cy="7849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Systems Changing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6841" y="859620"/>
            <a:ext cx="2457450" cy="190500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4809" y="829659"/>
            <a:ext cx="2447925" cy="17716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1056" y="4611968"/>
            <a:ext cx="2390775" cy="1733550"/>
          </a:xfrm>
          <a:prstGeom prst="rect">
            <a:avLst/>
          </a:prstGeom>
        </p:spPr>
      </p:pic>
      <p:pic>
        <p:nvPicPr>
          <p:cNvPr id="8" name="Picture 6" descr="Germany floods: 'My city looks like a battlefield' - BBC New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631" y="5040314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30702" y="2601964"/>
            <a:ext cx="2441139" cy="17104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726" y="4424231"/>
            <a:ext cx="2214910" cy="18723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44500" y="3925367"/>
            <a:ext cx="2449720" cy="2371180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1" name="Oval 10"/>
          <p:cNvSpPr/>
          <p:nvPr/>
        </p:nvSpPr>
        <p:spPr>
          <a:xfrm>
            <a:off x="4085093" y="3813056"/>
            <a:ext cx="1464230" cy="7989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China floods 2021 </a:t>
            </a:r>
          </a:p>
        </p:txBody>
      </p:sp>
      <p:sp>
        <p:nvSpPr>
          <p:cNvPr id="13" name="Oval 12"/>
          <p:cNvSpPr/>
          <p:nvPr/>
        </p:nvSpPr>
        <p:spPr>
          <a:xfrm>
            <a:off x="6375728" y="5987651"/>
            <a:ext cx="1943446" cy="43204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Germany floods 2021 </a:t>
            </a:r>
          </a:p>
        </p:txBody>
      </p:sp>
      <p:sp>
        <p:nvSpPr>
          <p:cNvPr id="12" name="AutoShape 2" descr="Australian wildfires: can we stop the world burning? - BBC Science Focus  Magazine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2" name="Picture 4" descr="How to help the victims of Australia's wildfires | PBS NewsHou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252" y="2705780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3"/>
          <p:cNvSpPr/>
          <p:nvPr/>
        </p:nvSpPr>
        <p:spPr>
          <a:xfrm>
            <a:off x="7347452" y="2728427"/>
            <a:ext cx="1860867" cy="51673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Australia fires 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506A766-2738-435D-A1C9-B2807428E079}"/>
              </a:ext>
            </a:extLst>
          </p:cNvPr>
          <p:cNvSpPr/>
          <p:nvPr/>
        </p:nvSpPr>
        <p:spPr>
          <a:xfrm>
            <a:off x="271221" y="3912911"/>
            <a:ext cx="1713154" cy="7989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Hurricanes 2021 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1EE71F1-9FE3-4E46-9DF0-F875A620E9DA}"/>
              </a:ext>
            </a:extLst>
          </p:cNvPr>
          <p:cNvSpPr/>
          <p:nvPr/>
        </p:nvSpPr>
        <p:spPr>
          <a:xfrm>
            <a:off x="6911093" y="1102625"/>
            <a:ext cx="1464230" cy="7989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Droughts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8D3EA85-3EC6-4814-851C-56F7B12F7E6D}"/>
              </a:ext>
            </a:extLst>
          </p:cNvPr>
          <p:cNvSpPr/>
          <p:nvPr/>
        </p:nvSpPr>
        <p:spPr>
          <a:xfrm>
            <a:off x="10037734" y="767529"/>
            <a:ext cx="1880123" cy="7989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Temperature records 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A71B1BF-B92F-4066-A88A-235BD5D0821A}"/>
              </a:ext>
            </a:extLst>
          </p:cNvPr>
          <p:cNvSpPr/>
          <p:nvPr/>
        </p:nvSpPr>
        <p:spPr>
          <a:xfrm>
            <a:off x="10489483" y="4168946"/>
            <a:ext cx="1464230" cy="7989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Sea Ice melting</a:t>
            </a:r>
          </a:p>
        </p:txBody>
      </p:sp>
    </p:spTree>
    <p:extLst>
      <p:ext uri="{BB962C8B-B14F-4D97-AF65-F5344CB8AC3E}">
        <p14:creationId xmlns:p14="http://schemas.microsoft.com/office/powerpoint/2010/main" val="26794668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Image of the ear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5" y="2412199"/>
            <a:ext cx="2916054" cy="2954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724" y="2409647"/>
            <a:ext cx="1802507" cy="295711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9E058F4-F725-CB4D-8C5A-D29DF6B0012F}"/>
              </a:ext>
            </a:extLst>
          </p:cNvPr>
          <p:cNvSpPr/>
          <p:nvPr/>
        </p:nvSpPr>
        <p:spPr>
          <a:xfrm>
            <a:off x="4669015" y="1139917"/>
            <a:ext cx="3888432" cy="7026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Consumption and Production  </a:t>
            </a:r>
          </a:p>
        </p:txBody>
      </p:sp>
      <p:sp>
        <p:nvSpPr>
          <p:cNvPr id="5" name="Up Arrow 4">
            <a:extLst>
              <a:ext uri="{FF2B5EF4-FFF2-40B4-BE49-F238E27FC236}">
                <a16:creationId xmlns:a16="http://schemas.microsoft.com/office/drawing/2014/main" id="{F39A09E1-F00C-144F-ABD5-431422A3C986}"/>
              </a:ext>
            </a:extLst>
          </p:cNvPr>
          <p:cNvSpPr/>
          <p:nvPr/>
        </p:nvSpPr>
        <p:spPr>
          <a:xfrm>
            <a:off x="6949483" y="2748594"/>
            <a:ext cx="484632" cy="226684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809116" y="1130060"/>
            <a:ext cx="3097013" cy="70880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Drivers of System Change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77CB06-B04F-1864-6164-6EC9B53E20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6850" y="3803735"/>
            <a:ext cx="3985284" cy="2266840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8349163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121095" y="3026889"/>
            <a:ext cx="19030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>
                <a:solidFill>
                  <a:prstClr val="black"/>
                </a:solidFill>
                <a:latin typeface="Gill Sans MT" panose="020B0502020104020203" pitchFamily="34" charset="0"/>
                <a:ea typeface="+mj-ea"/>
                <a:cs typeface="Arial" panose="020B0604020202020204" pitchFamily="34" charset="0"/>
              </a:rPr>
              <a:t>Shanghai 2023</a:t>
            </a:r>
            <a:endParaRPr lang="en-GB" sz="2000" dirty="0">
              <a:latin typeface="Gill Sans MT" panose="020B05020201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C3D390-2423-044D-9E67-D59306771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927" y="884709"/>
            <a:ext cx="5119242" cy="296585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DB22BEF-DA28-C149-A98E-01A45CD99970}"/>
              </a:ext>
            </a:extLst>
          </p:cNvPr>
          <p:cNvSpPr/>
          <p:nvPr/>
        </p:nvSpPr>
        <p:spPr>
          <a:xfrm>
            <a:off x="1233371" y="1091946"/>
            <a:ext cx="17299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prstClr val="black"/>
                </a:solidFill>
                <a:latin typeface="Gill Sans MT" panose="020B0502020104020203" pitchFamily="34" charset="0"/>
                <a:cs typeface="Arial" panose="020B0604020202020204" pitchFamily="34" charset="0"/>
              </a:rPr>
              <a:t>Shanghai 1987</a:t>
            </a:r>
            <a:endParaRPr lang="en-GB" dirty="0">
              <a:latin typeface="Gill Sans MT" panose="020B050202010402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FFF548-167D-E445-8F89-AB66DBF3DB43}"/>
              </a:ext>
            </a:extLst>
          </p:cNvPr>
          <p:cNvSpPr/>
          <p:nvPr/>
        </p:nvSpPr>
        <p:spPr>
          <a:xfrm>
            <a:off x="7104113" y="1276612"/>
            <a:ext cx="3382304" cy="146658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Using lots more resources</a:t>
            </a:r>
          </a:p>
        </p:txBody>
      </p:sp>
      <p:pic>
        <p:nvPicPr>
          <p:cNvPr id="7" name="Picture 2" descr="Image result for Image of the earth">
            <a:extLst>
              <a:ext uri="{FF2B5EF4-FFF2-40B4-BE49-F238E27FC236}">
                <a16:creationId xmlns:a16="http://schemas.microsoft.com/office/drawing/2014/main" id="{98E26149-A74F-8E4E-AD54-15DCB1C18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295" y="4991456"/>
            <a:ext cx="1266723" cy="128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 result for Image of the earth">
            <a:extLst>
              <a:ext uri="{FF2B5EF4-FFF2-40B4-BE49-F238E27FC236}">
                <a16:creationId xmlns:a16="http://schemas.microsoft.com/office/drawing/2014/main" id="{3CC69736-CF1A-5F4B-9BC7-CAFDB352F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332" y="4748328"/>
            <a:ext cx="1266723" cy="128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 result for Image of the earth">
            <a:extLst>
              <a:ext uri="{FF2B5EF4-FFF2-40B4-BE49-F238E27FC236}">
                <a16:creationId xmlns:a16="http://schemas.microsoft.com/office/drawing/2014/main" id="{19B9DA5C-C580-494D-80EB-9B49E40A4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529" y="4299444"/>
            <a:ext cx="1266723" cy="128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est things to do in Shanghai 2023 | Attractions &amp; activities - Klook Hong  Kong">
            <a:extLst>
              <a:ext uri="{FF2B5EF4-FFF2-40B4-BE49-F238E27FC236}">
                <a16:creationId xmlns:a16="http://schemas.microsoft.com/office/drawing/2014/main" id="{D87E1B75-5A66-4B93-A3BD-9C22456D9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449" y="3426999"/>
            <a:ext cx="5533373" cy="3071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801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20587" y="641794"/>
            <a:ext cx="4032448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Modern living dependent on high carbon lifestyles </a:t>
            </a:r>
          </a:p>
        </p:txBody>
      </p:sp>
      <p:sp>
        <p:nvSpPr>
          <p:cNvPr id="8" name="AutoShape 12" descr="London ranked seventh worst city in the world for traffic jams | Metro News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4953" y="1086165"/>
            <a:ext cx="3750121" cy="26616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7295" y="1704570"/>
            <a:ext cx="3581229" cy="2261829"/>
          </a:xfrm>
          <a:prstGeom prst="rect">
            <a:avLst/>
          </a:prstGeom>
        </p:spPr>
      </p:pic>
      <p:pic>
        <p:nvPicPr>
          <p:cNvPr id="3088" name="Picture 16" descr="RAF close Heathrow Airport airspace as planes diverted and delayed - recap  - Berkshire Liv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057" y="4199785"/>
            <a:ext cx="3822793" cy="201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0609" y="3281809"/>
            <a:ext cx="2710782" cy="2486956"/>
          </a:xfrm>
          <a:prstGeom prst="rect">
            <a:avLst/>
          </a:prstGeom>
        </p:spPr>
      </p:pic>
      <p:pic>
        <p:nvPicPr>
          <p:cNvPr id="3092" name="Picture 20" descr="A Startup Brings Same-Day Delivery to Shopping Malls | Inc.co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925" y="4254282"/>
            <a:ext cx="3589375" cy="201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92805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List of Parties that signed the Paris Agreement on 22 April – United  Nations Sustainable Develop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40" y="1514359"/>
            <a:ext cx="4223474" cy="191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0508" y="744670"/>
            <a:ext cx="3923928" cy="2388364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5840" y="439959"/>
            <a:ext cx="3115606" cy="220391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55572" y="377987"/>
            <a:ext cx="3096344" cy="11363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Alarm and Response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199" y="3429000"/>
            <a:ext cx="3401089" cy="19974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F8246F-63E6-4AE0-AC12-CB5A0BD8B0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0997" y="4562586"/>
            <a:ext cx="3115606" cy="2154929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2F2EA7-0EE7-494A-B29E-2C790709D6B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532" y="2933806"/>
            <a:ext cx="1787458" cy="2416313"/>
          </a:xfrm>
          <a:prstGeom prst="rect">
            <a:avLst/>
          </a:prstGeom>
        </p:spPr>
      </p:pic>
      <p:pic>
        <p:nvPicPr>
          <p:cNvPr id="9" name="Picture 2" descr="EU Pledges to Cut Greenhouse-Gas Emissions to Net-Zero by 2050 - WSJ">
            <a:extLst>
              <a:ext uri="{FF2B5EF4-FFF2-40B4-BE49-F238E27FC236}">
                <a16:creationId xmlns:a16="http://schemas.microsoft.com/office/drawing/2014/main" id="{6953FBAE-DA51-4FBA-B29F-B20CDB20F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406" y="4794506"/>
            <a:ext cx="2475941" cy="1854567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Plan for Climate Change and Environmental Justice | Joe Biden">
            <a:extLst>
              <a:ext uri="{FF2B5EF4-FFF2-40B4-BE49-F238E27FC236}">
                <a16:creationId xmlns:a16="http://schemas.microsoft.com/office/drawing/2014/main" id="{E5456A91-07AF-40D7-A7D8-B6B48A1DC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8233" y="3186837"/>
            <a:ext cx="3380894" cy="2541428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256744-51CD-49F3-9955-22398AAEEC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02254" y="4485757"/>
            <a:ext cx="2451738" cy="1997465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2" name="Picture 2" descr="Image result for Image of the earth">
            <a:extLst>
              <a:ext uri="{FF2B5EF4-FFF2-40B4-BE49-F238E27FC236}">
                <a16:creationId xmlns:a16="http://schemas.microsoft.com/office/drawing/2014/main" id="{65DA7AAA-16BB-4BBC-BD1A-1C7997201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892" y="2643874"/>
            <a:ext cx="1787459" cy="181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6946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2990</TotalTime>
  <Words>1744</Words>
  <Application>Microsoft Office PowerPoint</Application>
  <PresentationFormat>Widescreen</PresentationFormat>
  <Paragraphs>223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Calibri</vt:lpstr>
      <vt:lpstr>Calibri Light</vt:lpstr>
      <vt:lpstr>Gill Sans MT</vt:lpstr>
      <vt:lpstr>Gill Sans SemiBold</vt:lpstr>
      <vt:lpstr>GillSans Light</vt:lpstr>
      <vt:lpstr>Wingdings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Jane Thornback</dc:creator>
  <cp:lastModifiedBy>Jane Thornback</cp:lastModifiedBy>
  <cp:revision>89</cp:revision>
  <cp:lastPrinted>2023-11-22T10:07:44Z</cp:lastPrinted>
  <dcterms:created xsi:type="dcterms:W3CDTF">2019-03-04T22:08:05Z</dcterms:created>
  <dcterms:modified xsi:type="dcterms:W3CDTF">2023-11-22T10:17:25Z</dcterms:modified>
</cp:coreProperties>
</file>